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7" r:id="rId2"/>
    <p:sldId id="349" r:id="rId3"/>
    <p:sldId id="355" r:id="rId4"/>
    <p:sldId id="361" r:id="rId5"/>
    <p:sldId id="363" r:id="rId6"/>
    <p:sldId id="356" r:id="rId7"/>
    <p:sldId id="359" r:id="rId8"/>
    <p:sldId id="351" r:id="rId9"/>
    <p:sldId id="347" r:id="rId10"/>
  </p:sldIdLst>
  <p:sldSz cx="9144000" cy="6858000" type="screen4x3"/>
  <p:notesSz cx="6797675" cy="9926638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9D4A48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5F"/>
    <a:srgbClr val="005288"/>
    <a:srgbClr val="FFCCFF"/>
    <a:srgbClr val="FFFFCC"/>
    <a:srgbClr val="008000"/>
    <a:srgbClr val="99FFCC"/>
    <a:srgbClr val="CCECFF"/>
    <a:srgbClr val="CCFFFF"/>
    <a:srgbClr val="FFCC66"/>
    <a:srgbClr val="F2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eskmine laad 2 – rõh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roon\Documents\JUHTIMINE\Eelarvestamine\eelarvestamine%202021\SO%202021%20T&#246;&#246;plaan%20t&#246;&#246;tajate%20l&#245;ik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roon\Documents\JUHTIMINE\Eelarvestamine\eelarvestamine%202021\SO%202021%20T&#246;&#246;plaan%20t&#246;&#246;tajate%20l&#245;ik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KOKKU FTE-d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08-42FD-85BA-741D0DF67B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08-42FD-85BA-741D0DF67B8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Regulaarstatistika</a:t>
                    </a:r>
                  </a:p>
                  <a:p>
                    <a:fld id="{A74B832D-4F6C-46B2-B8F5-B963F0624BB2}" type="VALUE">
                      <a:rPr lang="en-US"/>
                      <a:pPr/>
                      <a:t>[VÄÄRTUS]</a:t>
                    </a:fld>
                    <a:endParaRPr lang="en-US"/>
                  </a:p>
                  <a:p>
                    <a:fld id="{0ED91BB0-CA3B-4D01-B36D-75AE0E1E82F0}" type="PERCENTAGE">
                      <a:rPr lang="en-US" baseline="0"/>
                      <a:pPr/>
                      <a:t>[PROTSENT]</a:t>
                    </a:fld>
                    <a:endParaRPr lang="et-E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08-42FD-85BA-741D0DF67B8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Arendus</a:t>
                    </a:r>
                  </a:p>
                  <a:p>
                    <a:fld id="{5E2834FF-126E-4F80-A661-50C4581EDCE2}" type="VALUE">
                      <a:rPr lang="en-US"/>
                      <a:pPr/>
                      <a:t>[VÄÄRTUS]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574124BF-4270-40A2-83E3-64B121F636F1}" type="PERCENTAGE">
                      <a:rPr lang="en-US" baseline="0"/>
                      <a:pPr/>
                      <a:t>[PROTSENT]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08-42FD-85BA-741D0DF67B8B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Leht2!$B$3:$C$3</c:f>
              <c:strCache>
                <c:ptCount val="2"/>
                <c:pt idx="0">
                  <c:v>Regulaarstatistika</c:v>
                </c:pt>
                <c:pt idx="1">
                  <c:v>Arendus</c:v>
                </c:pt>
              </c:strCache>
            </c:strRef>
          </c:cat>
          <c:val>
            <c:numRef>
              <c:f>Leht2!$B$4:$C$4</c:f>
              <c:numCache>
                <c:formatCode>0.0</c:formatCode>
                <c:ptCount val="2"/>
                <c:pt idx="0">
                  <c:v>23.227025228319558</c:v>
                </c:pt>
                <c:pt idx="1">
                  <c:v>7.7710817716803966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8-42FD-85BA-741D0DF67B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kern="1200" baseline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Arenduse</a:t>
            </a:r>
            <a:r>
              <a:rPr lang="en-GB" sz="1800" b="1" i="0" u="none" strike="noStrike" kern="1200" baseline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i="0" u="none" strike="noStrike" kern="1200" baseline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osakaal</a:t>
            </a:r>
            <a:r>
              <a:rPr lang="en-GB" sz="1800" b="1" i="0" u="none" strike="noStrike" kern="1200" baseline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i="0" u="none" strike="noStrike" kern="1200" baseline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peamistes</a:t>
            </a:r>
            <a:r>
              <a:rPr lang="en-GB" sz="1800" b="1" i="0" u="none" strike="noStrike" kern="1200" baseline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i="0" u="none" strike="noStrike" kern="1200" baseline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Eesti</a:t>
            </a:r>
            <a:r>
              <a:rPr lang="en-GB" sz="1800" b="1" i="0" u="none" strike="noStrike" kern="1200" baseline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i="0" u="none" strike="noStrike" kern="1200" baseline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Panga</a:t>
            </a:r>
            <a:r>
              <a:rPr lang="en-GB" sz="1800" b="1" i="0" u="none" strike="noStrike" kern="1200" baseline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i="0" u="none" strike="noStrike" kern="1200" baseline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statistikaprotsessides</a:t>
            </a:r>
            <a:r>
              <a:rPr lang="en-GB" sz="1800" b="1" i="0" u="none" strike="noStrike" kern="1200" baseline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rPr>
              <a:t> (FTE-d)</a:t>
            </a:r>
            <a:endParaRPr lang="et-EE" sz="1800" b="1" i="0" u="none" strike="noStrike" kern="1200" baseline="0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5.5826820697146028E-2"/>
          <c:y val="2.5382038229621772E-2"/>
          <c:w val="0.94156800570943833"/>
          <c:h val="0.83216314724627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Leht2!$B$3</c:f>
              <c:strCache>
                <c:ptCount val="1"/>
                <c:pt idx="0">
                  <c:v>Regulaarstatistika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Leht2!$A$5:$A$8</c:f>
              <c:strCache>
                <c:ptCount val="4"/>
                <c:pt idx="0">
                  <c:v>P0301 Välissektori statistika</c:v>
                </c:pt>
                <c:pt idx="1">
                  <c:v>P0302 Finantssektori statistika tegemine</c:v>
                </c:pt>
                <c:pt idx="2">
                  <c:v>P0303 Finantskontode statistika</c:v>
                </c:pt>
                <c:pt idx="3">
                  <c:v>P0304 Muu statistikaalane tegevus</c:v>
                </c:pt>
              </c:strCache>
            </c:strRef>
          </c:cat>
          <c:val>
            <c:numRef>
              <c:f>Leht2!$B$5:$B$8</c:f>
              <c:numCache>
                <c:formatCode>0.0</c:formatCode>
                <c:ptCount val="4"/>
                <c:pt idx="0">
                  <c:v>9.7798771045347621</c:v>
                </c:pt>
                <c:pt idx="1">
                  <c:v>8.4055643854668816</c:v>
                </c:pt>
                <c:pt idx="2">
                  <c:v>1.3152966182300001</c:v>
                </c:pt>
                <c:pt idx="3">
                  <c:v>3.7262871200879149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8-44AF-A163-58194B92C11D}"/>
            </c:ext>
          </c:extLst>
        </c:ser>
        <c:ser>
          <c:idx val="1"/>
          <c:order val="1"/>
          <c:tx>
            <c:strRef>
              <c:f>Leht2!$C$3</c:f>
              <c:strCache>
                <c:ptCount val="1"/>
                <c:pt idx="0">
                  <c:v>Arendus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Leht2!$A$5:$A$8</c:f>
              <c:strCache>
                <c:ptCount val="4"/>
                <c:pt idx="0">
                  <c:v>P0301 Välissektori statistika</c:v>
                </c:pt>
                <c:pt idx="1">
                  <c:v>P0302 Finantssektori statistika tegemine</c:v>
                </c:pt>
                <c:pt idx="2">
                  <c:v>P0303 Finantskontode statistika</c:v>
                </c:pt>
                <c:pt idx="3">
                  <c:v>P0304 Muu statistikaalane tegevus</c:v>
                </c:pt>
              </c:strCache>
            </c:strRef>
          </c:cat>
          <c:val>
            <c:numRef>
              <c:f>Leht2!$C$5:$C$8</c:f>
              <c:numCache>
                <c:formatCode>0.0</c:formatCode>
                <c:ptCount val="4"/>
                <c:pt idx="0">
                  <c:v>0.64777984421101809</c:v>
                </c:pt>
                <c:pt idx="1">
                  <c:v>2.5485304998519664</c:v>
                </c:pt>
                <c:pt idx="2">
                  <c:v>0.19208425177172561</c:v>
                </c:pt>
                <c:pt idx="3">
                  <c:v>4.3826871758456862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8-44AF-A163-58194B92C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9578575"/>
        <c:axId val="1665580975"/>
      </c:barChart>
      <c:catAx>
        <c:axId val="166957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65580975"/>
        <c:crosses val="autoZero"/>
        <c:auto val="1"/>
        <c:lblAlgn val="ctr"/>
        <c:lblOffset val="100"/>
        <c:noMultiLvlLbl val="0"/>
      </c:catAx>
      <c:valAx>
        <c:axId val="166558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6957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E63130D-881A-43A2-9F45-933D1B819712}" type="datetime1">
              <a:rPr lang="et-EE"/>
              <a:pPr>
                <a:defRPr/>
              </a:pPr>
              <a:t>02.12.2020</a:t>
            </a:fld>
            <a:endParaRPr lang="et-E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7FAA55-508D-498F-ACA9-E55796E0EB9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553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113B3C-B701-45BF-9A99-1BD8C5A5E46B}" type="datetime1">
              <a:rPr lang="et-EE"/>
              <a:pPr>
                <a:defRPr/>
              </a:pPr>
              <a:t>02.12.2020</a:t>
            </a:fld>
            <a:endParaRPr lang="et-E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2B72B04-2AAC-42DE-B62B-9EC16FF93B9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12839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uster_b_2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EP logo_w_2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2240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t-EE" smtClean="0"/>
              <a:t>Klõpsake tiitlilaadi muutmiseks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t-EE" smtClean="0"/>
              <a:t>Klõpsake juhtslaidi alamtiitli laadi redigeerimiseks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E26A-91B5-46DE-B178-3C5F9116751F}" type="datetime1">
              <a:rPr lang="et-EE" smtClean="0"/>
              <a:t>02.12.2020</a:t>
            </a:fld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8CA6-2079-4454-B16A-5E59E9D2D6C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957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92A8-7A36-413F-847A-352F4DAF8C0E}" type="datetime1">
              <a:rPr lang="et-EE" smtClean="0"/>
              <a:t>02.12.2020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3006-8F2E-4B5E-ABE5-07939A17F7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823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13F6-5EC3-414F-9084-ECBC7BCC2CD6}" type="datetime1">
              <a:rPr lang="et-EE" smtClean="0"/>
              <a:t>02.12.2020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1620E-CA80-41D9-A402-EA3E66F21EA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03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658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658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42B1-36B0-49C6-8F85-F838EC722C67}" type="datetime1">
              <a:rPr lang="et-EE" smtClean="0"/>
              <a:t>02.12.2020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DECE-9CF7-4C39-ABA3-DE865630E9A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11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85D-C730-4AEC-9D82-2C720976076A}" type="datetime1">
              <a:rPr lang="et-EE" smtClean="0"/>
              <a:t>02.12.2020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A310-EDFF-490F-9F23-33E93372242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93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930F-49A5-4019-8D36-5ACECF94D406}" type="datetime1">
              <a:rPr lang="et-EE" smtClean="0"/>
              <a:t>02.12.2020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AECB-C877-4A88-AB52-9665D534AE4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390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9A43-D54E-418D-978B-8EA34BD2051D}" type="datetime1">
              <a:rPr lang="et-EE" smtClean="0"/>
              <a:t>02.12.2020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30D9-3E05-4958-8E76-D0317E07A53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05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387E-06A5-4B40-A899-F02BA802556C}" type="datetime1">
              <a:rPr lang="et-EE" smtClean="0"/>
              <a:t>02.12.2020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CD05-F697-4CFE-B97B-60DAC31798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34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1BFF-AB50-4DC0-91BF-51F56B202284}" type="datetime1">
              <a:rPr lang="et-EE" smtClean="0"/>
              <a:t>02.12.2020</a:t>
            </a:fld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9E83-55D0-45BF-B489-BE15602EA9A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96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50B4-54E4-4639-9BFF-410FE1B9F0FA}" type="datetime1">
              <a:rPr lang="et-EE" smtClean="0"/>
              <a:t>02.12.2020</a:t>
            </a:fld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4F13-2931-4369-83CE-89A8B4317DD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163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A5DC5-51EF-4DDB-86A0-071225E3F36B}" type="datetime1">
              <a:rPr lang="et-EE" smtClean="0"/>
              <a:t>02.12.2020</a:t>
            </a:fld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117B-87C0-4170-AE5F-98E93807D6E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0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583D-95DE-4A34-8D8D-51DC14D6AE80}" type="datetime1">
              <a:rPr lang="et-EE" smtClean="0"/>
              <a:t>02.12.2020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470D-618B-4EA2-B103-300BEB2FFF9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826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uster_b_29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51228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smtClean="0"/>
              <a:t>Klõpsake tiitlilaadi muutmiseks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smtClean="0"/>
              <a:t>Klõpsake juhtslaidi teksti laadide redigeerimiseks</a:t>
            </a:r>
          </a:p>
          <a:p>
            <a:pPr lvl="1"/>
            <a:r>
              <a:rPr lang="et-EE" altLang="en-US" smtClean="0"/>
              <a:t>Teine tase</a:t>
            </a:r>
          </a:p>
          <a:p>
            <a:pPr lvl="2"/>
            <a:r>
              <a:rPr lang="et-EE" altLang="en-US" smtClean="0"/>
              <a:t>Kolmas tase</a:t>
            </a:r>
          </a:p>
          <a:p>
            <a:pPr lvl="3"/>
            <a:r>
              <a:rPr lang="et-EE" altLang="en-US" smtClean="0"/>
              <a:t>Neljas tase</a:t>
            </a:r>
          </a:p>
          <a:p>
            <a:pPr lvl="4"/>
            <a:r>
              <a:rPr lang="et-EE" altLang="en-US" smtClean="0"/>
              <a:t>Viies tase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2050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pPr>
              <a:defRPr/>
            </a:pPr>
            <a:fld id="{4A7EFE88-79FC-416C-A122-7E1B9113CFD3}" type="datetime1">
              <a:rPr lang="et-EE" smtClean="0"/>
              <a:t>02.12.2020</a:t>
            </a:fld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237288"/>
            <a:ext cx="550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5288"/>
                </a:solidFill>
              </a:defRPr>
            </a:lvl1pPr>
          </a:lstStyle>
          <a:p>
            <a:pPr>
              <a:defRPr/>
            </a:pPr>
            <a:r>
              <a:rPr lang="et-EE"/>
              <a:t>Teema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235700"/>
            <a:ext cx="79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5288"/>
                </a:solidFill>
              </a:defRPr>
            </a:lvl1pPr>
          </a:lstStyle>
          <a:p>
            <a:pPr>
              <a:defRPr/>
            </a:pPr>
            <a:fld id="{40ABBF97-7747-4BA3-A036-C0D9D9ECAD3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pic>
        <p:nvPicPr>
          <p:cNvPr id="1032" name="Picture 14" descr="EP logo_w_29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2240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28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288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288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5288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288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288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28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28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28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5288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algn="ctr">
              <a:spcBef>
                <a:spcPct val="20000"/>
              </a:spcBef>
            </a:pPr>
            <a:r>
              <a:rPr lang="et-EE" dirty="0">
                <a:cs typeface="+mn-cs"/>
              </a:rPr>
              <a:t>Riiklik statistikaprogramm:</a:t>
            </a:r>
            <a:br>
              <a:rPr lang="et-EE" dirty="0">
                <a:cs typeface="+mn-cs"/>
              </a:rPr>
            </a:br>
            <a:r>
              <a:rPr lang="et-EE" sz="3000" dirty="0">
                <a:cs typeface="+mn-cs"/>
              </a:rPr>
              <a:t>Eesti Panga statistikatööde loetelu</a:t>
            </a:r>
            <a:br>
              <a:rPr lang="et-EE" sz="3000" dirty="0">
                <a:cs typeface="+mn-cs"/>
              </a:rPr>
            </a:br>
            <a:r>
              <a:rPr lang="et-EE" sz="3000" dirty="0" smtClean="0">
                <a:cs typeface="+mn-cs"/>
              </a:rPr>
              <a:t>20</a:t>
            </a:r>
            <a:r>
              <a:rPr lang="en-GB" sz="3000" dirty="0" smtClean="0">
                <a:cs typeface="+mn-cs"/>
              </a:rPr>
              <a:t>2</a:t>
            </a:r>
            <a:r>
              <a:rPr lang="et-EE" sz="3000" dirty="0" smtClean="0">
                <a:cs typeface="+mn-cs"/>
              </a:rPr>
              <a:t>1-2025</a:t>
            </a:r>
            <a:endParaRPr lang="en-GB" sz="3000" dirty="0">
              <a:cs typeface="+mn-cs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Jaanus Kroon</a:t>
            </a:r>
          </a:p>
          <a:p>
            <a:r>
              <a:rPr lang="et-EE" dirty="0" smtClean="0"/>
              <a:t>Statistikanõukogu</a:t>
            </a:r>
          </a:p>
          <a:p>
            <a:r>
              <a:rPr lang="et-EE" dirty="0" smtClean="0"/>
              <a:t>7.12.2020</a:t>
            </a:r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A310-EDFF-490F-9F23-33E933722428}" type="slidenum">
              <a:rPr lang="et-EE" smtClean="0"/>
              <a:pPr>
                <a:defRPr/>
              </a:pPr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isu kohatäide 2"/>
          <p:cNvSpPr>
            <a:spLocks noGrp="1"/>
          </p:cNvSpPr>
          <p:nvPr>
            <p:ph idx="1"/>
          </p:nvPr>
        </p:nvSpPr>
        <p:spPr>
          <a:xfrm>
            <a:off x="1115616" y="908720"/>
            <a:ext cx="7462932" cy="5833590"/>
          </a:xfrm>
        </p:spPr>
        <p:txBody>
          <a:bodyPr/>
          <a:lstStyle/>
          <a:p>
            <a:pPr marL="400050"/>
            <a:r>
              <a:rPr lang="et-EE" altLang="en-US" b="1" dirty="0" smtClean="0"/>
              <a:t>Eesti Panga seadus</a:t>
            </a:r>
          </a:p>
          <a:p>
            <a:pPr lvl="2">
              <a:buFontTx/>
              <a:buNone/>
            </a:pPr>
            <a:r>
              <a:rPr lang="et-EE" altLang="en-US" dirty="0" smtClean="0"/>
              <a:t>§ 2 (2). Eesti Panga ülesanded on:</a:t>
            </a:r>
            <a:br>
              <a:rPr lang="et-EE" altLang="en-US" dirty="0" smtClean="0"/>
            </a:br>
            <a:r>
              <a:rPr lang="et-EE" altLang="en-US" dirty="0" smtClean="0"/>
              <a:t>6) Eesti maksebilansi koostamine</a:t>
            </a:r>
            <a:br>
              <a:rPr lang="et-EE" altLang="en-US" dirty="0" smtClean="0"/>
            </a:br>
            <a:r>
              <a:rPr lang="et-EE" altLang="en-US" dirty="0" smtClean="0"/>
              <a:t>7) oma ülesannete täitmiseks vajaliku statistika kogumine ja avaldamine</a:t>
            </a:r>
          </a:p>
          <a:p>
            <a:pPr lvl="2">
              <a:buFontTx/>
              <a:buNone/>
            </a:pPr>
            <a:r>
              <a:rPr lang="et-EE" altLang="en-US" dirty="0" smtClean="0"/>
              <a:t>§ 34. </a:t>
            </a:r>
            <a:r>
              <a:rPr lang="et-EE" altLang="en-US" dirty="0" smtClean="0"/>
              <a:t>Maksebilansi </a:t>
            </a:r>
            <a:r>
              <a:rPr lang="et-EE" altLang="en-US" dirty="0" smtClean="0"/>
              <a:t>koostamine ja statistika kogumine</a:t>
            </a:r>
          </a:p>
          <a:p>
            <a:pPr marL="1257300" lvl="2" indent="-342900">
              <a:buFontTx/>
              <a:buAutoNum type="arabicParenBoth"/>
            </a:pPr>
            <a:r>
              <a:rPr lang="et-EE" altLang="en-US" dirty="0" smtClean="0"/>
              <a:t>Arvestades EKPS-i pädevust, kogub Eesti Pank andmeid oma ülesannete täitmiseks vajaliku </a:t>
            </a:r>
            <a:r>
              <a:rPr lang="et-EE" altLang="en-US" b="1" dirty="0" smtClean="0">
                <a:solidFill>
                  <a:srgbClr val="C00000"/>
                </a:solidFill>
              </a:rPr>
              <a:t>raha-, finants- ja maksebilansistatistika </a:t>
            </a:r>
            <a:r>
              <a:rPr lang="et-EE" altLang="en-US" dirty="0" smtClean="0"/>
              <a:t>saamiseks ning avaldamiseks </a:t>
            </a:r>
            <a:r>
              <a:rPr lang="et-EE" altLang="en-US" b="1" u="sng" dirty="0" smtClean="0">
                <a:solidFill>
                  <a:srgbClr val="C00000"/>
                </a:solidFill>
              </a:rPr>
              <a:t>riikliku statistika seaduses </a:t>
            </a:r>
            <a:r>
              <a:rPr lang="et-EE" altLang="en-US" b="1" u="sng" dirty="0" smtClean="0"/>
              <a:t>sätestatud alustel ja korras.</a:t>
            </a:r>
          </a:p>
          <a:p>
            <a:pPr marL="400050">
              <a:buFont typeface="Arial" charset="0"/>
              <a:buChar char="•"/>
            </a:pPr>
            <a:r>
              <a:rPr lang="et-EE" altLang="en-US" b="1" dirty="0"/>
              <a:t>Statistikaseadus</a:t>
            </a:r>
          </a:p>
          <a:p>
            <a:pPr marL="857250" lvl="1">
              <a:buFont typeface="Arial" charset="0"/>
              <a:buChar char="•"/>
            </a:pPr>
            <a:r>
              <a:rPr lang="et-EE" dirty="0" smtClean="0"/>
              <a:t>§8 </a:t>
            </a:r>
            <a:r>
              <a:rPr lang="en-GB" dirty="0" smtClean="0"/>
              <a:t>(1</a:t>
            </a:r>
            <a:r>
              <a:rPr lang="en-GB" dirty="0"/>
              <a:t>) </a:t>
            </a:r>
            <a:r>
              <a:rPr lang="en-GB" dirty="0" err="1"/>
              <a:t>Riikliku</a:t>
            </a:r>
            <a:r>
              <a:rPr lang="en-GB" dirty="0"/>
              <a:t> </a:t>
            </a:r>
            <a:r>
              <a:rPr lang="en-GB" dirty="0" err="1"/>
              <a:t>statistika</a:t>
            </a:r>
            <a:r>
              <a:rPr lang="en-GB" dirty="0"/>
              <a:t> </a:t>
            </a:r>
            <a:r>
              <a:rPr lang="en-GB" dirty="0" err="1"/>
              <a:t>tegijad</a:t>
            </a:r>
            <a:r>
              <a:rPr lang="en-GB" dirty="0"/>
              <a:t> on </a:t>
            </a:r>
            <a:r>
              <a:rPr lang="en-GB" dirty="0" err="1"/>
              <a:t>Statistikaamet</a:t>
            </a:r>
            <a:r>
              <a:rPr lang="en-GB" dirty="0"/>
              <a:t> ja Eesti </a:t>
            </a:r>
            <a:r>
              <a:rPr lang="en-GB" dirty="0" err="1"/>
              <a:t>Panga</a:t>
            </a:r>
            <a:r>
              <a:rPr lang="en-GB" dirty="0"/>
              <a:t> </a:t>
            </a:r>
            <a:r>
              <a:rPr lang="en-GB" dirty="0" err="1"/>
              <a:t>seaduse</a:t>
            </a:r>
            <a:r>
              <a:rPr lang="en-GB" dirty="0"/>
              <a:t> § 34 </a:t>
            </a:r>
            <a:r>
              <a:rPr lang="en-GB" dirty="0" err="1"/>
              <a:t>lõikes</a:t>
            </a:r>
            <a:r>
              <a:rPr lang="en-GB" dirty="0"/>
              <a:t> 1 </a:t>
            </a:r>
            <a:r>
              <a:rPr lang="en-GB" dirty="0" err="1"/>
              <a:t>sätestatud</a:t>
            </a:r>
            <a:r>
              <a:rPr lang="en-GB" dirty="0"/>
              <a:t> </a:t>
            </a:r>
            <a:r>
              <a:rPr lang="en-GB" dirty="0" err="1"/>
              <a:t>ulatuses</a:t>
            </a:r>
            <a:r>
              <a:rPr lang="en-GB" dirty="0"/>
              <a:t> </a:t>
            </a:r>
            <a:r>
              <a:rPr lang="en-GB" b="1" dirty="0">
                <a:solidFill>
                  <a:srgbClr val="C00000"/>
                </a:solidFill>
              </a:rPr>
              <a:t>Eesti Pank</a:t>
            </a:r>
            <a:r>
              <a:rPr lang="en-GB" b="1" dirty="0" smtClean="0">
                <a:solidFill>
                  <a:srgbClr val="C00000"/>
                </a:solidFill>
              </a:rPr>
              <a:t>.</a:t>
            </a:r>
            <a:endParaRPr lang="et-EE" b="1" dirty="0" smtClean="0">
              <a:solidFill>
                <a:srgbClr val="C00000"/>
              </a:solidFill>
            </a:endParaRPr>
          </a:p>
          <a:p>
            <a:pPr marL="457200">
              <a:buFont typeface="Arial" charset="0"/>
              <a:buChar char="•"/>
            </a:pPr>
            <a:r>
              <a:rPr lang="et-EE" altLang="en-US" b="1" dirty="0" smtClean="0"/>
              <a:t>Koostöökokkulepe Eesti </a:t>
            </a:r>
            <a:r>
              <a:rPr lang="et-EE" altLang="en-US" b="1" dirty="0"/>
              <a:t>Panga ja Statistikaameti </a:t>
            </a:r>
            <a:r>
              <a:rPr lang="et-EE" altLang="en-US" b="1" dirty="0" smtClean="0"/>
              <a:t>vahel </a:t>
            </a:r>
            <a:r>
              <a:rPr lang="et-EE" altLang="en-US" sz="1200" dirty="0" smtClean="0"/>
              <a:t>(</a:t>
            </a:r>
            <a:r>
              <a:rPr lang="et-EE" altLang="en-US" sz="1200" dirty="0"/>
              <a:t>jaanuar 2017)</a:t>
            </a:r>
            <a:endParaRPr lang="et-EE" altLang="en-US" sz="1200" b="1" dirty="0" smtClean="0"/>
          </a:p>
          <a:p>
            <a:pPr marL="1257300" lvl="2">
              <a:buFont typeface="Arial" charset="0"/>
              <a:buChar char="•"/>
            </a:pPr>
            <a:r>
              <a:rPr lang="et-EE" altLang="en-US" b="1" dirty="0" smtClean="0"/>
              <a:t> </a:t>
            </a:r>
            <a:r>
              <a:rPr lang="et-EE" altLang="en-US" sz="1600" dirty="0"/>
              <a:t>tõhususe </a:t>
            </a:r>
            <a:r>
              <a:rPr lang="et-EE" altLang="en-US" sz="1600" dirty="0" smtClean="0"/>
              <a:t>suurendamine ja </a:t>
            </a:r>
            <a:r>
              <a:rPr lang="et-EE" altLang="en-US" sz="1600" dirty="0"/>
              <a:t>dubleerimise </a:t>
            </a:r>
            <a:r>
              <a:rPr lang="et-EE" altLang="en-US" sz="1600" dirty="0" smtClean="0"/>
              <a:t>vältimine</a:t>
            </a:r>
          </a:p>
          <a:p>
            <a:pPr marL="457200">
              <a:buFont typeface="Arial" charset="0"/>
              <a:buChar char="•"/>
            </a:pPr>
            <a:r>
              <a:rPr lang="et-EE" altLang="en-US" b="1" dirty="0"/>
              <a:t>Statistikatööde </a:t>
            </a:r>
            <a:r>
              <a:rPr lang="et-EE" altLang="en-US" b="1" dirty="0" smtClean="0"/>
              <a:t>planeerimisperiood: </a:t>
            </a:r>
            <a:r>
              <a:rPr lang="et-EE" altLang="en-US" dirty="0" smtClean="0">
                <a:solidFill>
                  <a:srgbClr val="C00000"/>
                </a:solidFill>
              </a:rPr>
              <a:t>september </a:t>
            </a:r>
            <a:r>
              <a:rPr lang="et-EE" altLang="en-US" dirty="0" smtClean="0">
                <a:solidFill>
                  <a:srgbClr val="C00000"/>
                </a:solidFill>
              </a:rPr>
              <a:t>– oktoober</a:t>
            </a:r>
          </a:p>
          <a:p>
            <a:pPr marL="457200">
              <a:buFont typeface="Arial" charset="0"/>
              <a:buChar char="•"/>
            </a:pPr>
            <a:r>
              <a:rPr lang="et-EE" altLang="en-US" b="1" dirty="0" smtClean="0"/>
              <a:t>Eelarve </a:t>
            </a:r>
            <a:r>
              <a:rPr lang="et-EE" altLang="en-US" b="1" dirty="0"/>
              <a:t>ja tööplaani kinnitamine</a:t>
            </a:r>
            <a:r>
              <a:rPr lang="et-EE" altLang="en-US" dirty="0" smtClean="0"/>
              <a:t>: </a:t>
            </a:r>
            <a:r>
              <a:rPr lang="et-EE" altLang="en-US" dirty="0" smtClean="0">
                <a:solidFill>
                  <a:srgbClr val="C00000"/>
                </a:solidFill>
              </a:rPr>
              <a:t>detsembri lõpp</a:t>
            </a:r>
          </a:p>
          <a:p>
            <a:pPr marL="457200">
              <a:buFont typeface="Arial" charset="0"/>
              <a:buChar char="•"/>
            </a:pPr>
            <a:r>
              <a:rPr lang="et-EE" altLang="en-US" b="1" dirty="0" smtClean="0"/>
              <a:t>Statistikatööde loetelu </a:t>
            </a:r>
            <a:r>
              <a:rPr lang="en-GB" altLang="en-US" b="1" dirty="0" err="1" smtClean="0"/>
              <a:t>kinnitamine</a:t>
            </a:r>
            <a:r>
              <a:rPr lang="en-GB" altLang="en-US" dirty="0" smtClean="0"/>
              <a:t>: </a:t>
            </a:r>
            <a:r>
              <a:rPr lang="en-GB" altLang="en-US" dirty="0" err="1" smtClean="0">
                <a:solidFill>
                  <a:srgbClr val="C00000"/>
                </a:solidFill>
              </a:rPr>
              <a:t>detsember</a:t>
            </a:r>
            <a:r>
              <a:rPr lang="en-GB" altLang="en-US" dirty="0" smtClean="0">
                <a:solidFill>
                  <a:srgbClr val="C00000"/>
                </a:solidFill>
              </a:rPr>
              <a:t>/</a:t>
            </a:r>
            <a:r>
              <a:rPr lang="en-GB" altLang="en-US" dirty="0" err="1" smtClean="0">
                <a:solidFill>
                  <a:srgbClr val="C00000"/>
                </a:solidFill>
              </a:rPr>
              <a:t>jaanuar</a:t>
            </a: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6148" name="Slaidinumbri kohatä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28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013C7D-C3C3-4CC7-AFA6-16F8BD4FDCDF}" type="slidenum">
              <a:rPr lang="et-EE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t-EE" altLang="en-US" sz="1400" smtClean="0"/>
          </a:p>
        </p:txBody>
      </p:sp>
      <p:sp>
        <p:nvSpPr>
          <p:cNvPr id="6150" name="Pealkiri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831879" cy="855663"/>
          </a:xfrm>
        </p:spPr>
        <p:txBody>
          <a:bodyPr/>
          <a:lstStyle/>
          <a:p>
            <a:r>
              <a:rPr lang="et-EE" altLang="en-US" sz="2400" dirty="0" smtClean="0"/>
              <a:t>Taust</a:t>
            </a:r>
            <a:endParaRPr lang="et-E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4287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328592" cy="936104"/>
          </a:xfrm>
        </p:spPr>
        <p:txBody>
          <a:bodyPr/>
          <a:lstStyle/>
          <a:p>
            <a:r>
              <a:rPr lang="en-GB" sz="2400" dirty="0" err="1" smtClean="0"/>
              <a:t>Eesti</a:t>
            </a:r>
            <a:r>
              <a:rPr lang="en-GB" sz="2400" dirty="0" smtClean="0"/>
              <a:t> </a:t>
            </a:r>
            <a:r>
              <a:rPr lang="en-GB" sz="2400" dirty="0" err="1" smtClean="0"/>
              <a:t>Panga</a:t>
            </a:r>
            <a:r>
              <a:rPr lang="en-GB" sz="2400" dirty="0" smtClean="0"/>
              <a:t> s</a:t>
            </a:r>
            <a:r>
              <a:rPr lang="et-EE" sz="2400" dirty="0" err="1" smtClean="0"/>
              <a:t>tatistikavaldkon</a:t>
            </a:r>
            <a:r>
              <a:rPr lang="en-GB" sz="2400" dirty="0" smtClean="0"/>
              <a:t>da </a:t>
            </a:r>
            <a:r>
              <a:rPr lang="en-GB" sz="2400" dirty="0" err="1" smtClean="0"/>
              <a:t>puudutavad</a:t>
            </a:r>
            <a:r>
              <a:rPr lang="en-GB" sz="2400" dirty="0" smtClean="0"/>
              <a:t> </a:t>
            </a:r>
            <a:r>
              <a:rPr lang="en-GB" sz="2400" dirty="0" err="1" smtClean="0"/>
              <a:t>st</a:t>
            </a:r>
            <a:r>
              <a:rPr lang="et-EE" sz="2400" dirty="0" err="1" smtClean="0"/>
              <a:t>rateegilised</a:t>
            </a:r>
            <a:r>
              <a:rPr lang="et-EE" sz="2400" dirty="0" smtClean="0"/>
              <a:t> </a:t>
            </a:r>
            <a:r>
              <a:rPr lang="en-GB" sz="2400" dirty="0" err="1" smtClean="0"/>
              <a:t>ülesanded</a:t>
            </a:r>
            <a:r>
              <a:rPr lang="en-GB" sz="2400" dirty="0" smtClean="0"/>
              <a:t> (1)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1600" dirty="0" smtClean="0"/>
              <a:t>(Eesti Panga strateegia </a:t>
            </a:r>
            <a:r>
              <a:rPr lang="et-EE" sz="1600" dirty="0" smtClean="0"/>
              <a:t>20</a:t>
            </a:r>
            <a:r>
              <a:rPr lang="en-GB" sz="1600" dirty="0" smtClean="0"/>
              <a:t>20</a:t>
            </a:r>
            <a:r>
              <a:rPr lang="et-EE" sz="1600" dirty="0" smtClean="0"/>
              <a:t>)</a:t>
            </a:r>
            <a:endParaRPr lang="en-GB" sz="1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600" y="1556792"/>
            <a:ext cx="7776864" cy="4752528"/>
          </a:xfrm>
        </p:spPr>
        <p:txBody>
          <a:bodyPr/>
          <a:lstStyle/>
          <a:p>
            <a:pPr lvl="0"/>
            <a:r>
              <a:rPr lang="en-GB" b="1" dirty="0" err="1" smtClean="0"/>
              <a:t>Eesti</a:t>
            </a:r>
            <a:r>
              <a:rPr lang="en-GB" b="1" dirty="0" smtClean="0"/>
              <a:t> </a:t>
            </a:r>
            <a:r>
              <a:rPr lang="en-GB" b="1" dirty="0" err="1"/>
              <a:t>Panga</a:t>
            </a:r>
            <a:r>
              <a:rPr lang="en-GB" b="1" dirty="0"/>
              <a:t> </a:t>
            </a:r>
            <a:r>
              <a:rPr lang="en-GB" b="1" dirty="0" err="1">
                <a:solidFill>
                  <a:srgbClr val="C00000"/>
                </a:solidFill>
              </a:rPr>
              <a:t>statistika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tegemise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integreeritud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infosüsteemi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arendamine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infotehnoloogilise</a:t>
            </a:r>
            <a:r>
              <a:rPr lang="en-GB" b="1" dirty="0"/>
              <a:t> </a:t>
            </a:r>
            <a:r>
              <a:rPr lang="en-GB" b="1" dirty="0" err="1"/>
              <a:t>võimekuse</a:t>
            </a:r>
            <a:r>
              <a:rPr lang="en-GB" b="1" dirty="0"/>
              <a:t> </a:t>
            </a:r>
            <a:r>
              <a:rPr lang="en-GB" b="1" dirty="0" err="1"/>
              <a:t>kasvatamine</a:t>
            </a:r>
            <a:r>
              <a:rPr lang="en-GB" b="1" dirty="0"/>
              <a:t>.</a:t>
            </a:r>
          </a:p>
          <a:p>
            <a:pPr lvl="1"/>
            <a:r>
              <a:rPr lang="en-GB" dirty="0" err="1"/>
              <a:t>Hanke</a:t>
            </a:r>
            <a:r>
              <a:rPr lang="en-GB" dirty="0"/>
              <a:t> </a:t>
            </a:r>
            <a:r>
              <a:rPr lang="en-GB" dirty="0" err="1"/>
              <a:t>korraldamine</a:t>
            </a:r>
            <a:r>
              <a:rPr lang="en-GB" dirty="0"/>
              <a:t> SO </a:t>
            </a:r>
            <a:r>
              <a:rPr lang="en-GB" dirty="0" err="1"/>
              <a:t>andmetöötluse</a:t>
            </a:r>
            <a:r>
              <a:rPr lang="en-GB" dirty="0"/>
              <a:t> </a:t>
            </a:r>
            <a:r>
              <a:rPr lang="en-GB" dirty="0" err="1"/>
              <a:t>infosüsteemile</a:t>
            </a:r>
            <a:r>
              <a:rPr lang="en-GB" dirty="0"/>
              <a:t>, </a:t>
            </a:r>
            <a:r>
              <a:rPr lang="en-GB" dirty="0" err="1"/>
              <a:t>süsteemi</a:t>
            </a:r>
            <a:r>
              <a:rPr lang="en-GB" dirty="0"/>
              <a:t> </a:t>
            </a:r>
            <a:r>
              <a:rPr lang="en-GB" dirty="0" err="1"/>
              <a:t>eelanalüüs</a:t>
            </a:r>
            <a:endParaRPr lang="en-GB" dirty="0"/>
          </a:p>
          <a:p>
            <a:pPr lvl="1"/>
            <a:r>
              <a:rPr lang="et-EE" dirty="0"/>
              <a:t>Statistika alamprotsesside ja -domeenide parem sidumine</a:t>
            </a:r>
          </a:p>
          <a:p>
            <a:pPr lvl="0"/>
            <a:r>
              <a:rPr lang="et-EE" b="1" dirty="0" smtClean="0"/>
              <a:t>EP </a:t>
            </a:r>
            <a:r>
              <a:rPr lang="et-EE" b="1" dirty="0"/>
              <a:t>kujundamine </a:t>
            </a:r>
            <a:r>
              <a:rPr lang="et-EE" b="1" dirty="0">
                <a:solidFill>
                  <a:srgbClr val="C00000"/>
                </a:solidFill>
              </a:rPr>
              <a:t>laiapõhjalise ja usaldusväärse informatsiooni pakkujaks</a:t>
            </a:r>
            <a:r>
              <a:rPr lang="et-EE" b="1" dirty="0"/>
              <a:t> Eesti finantssektori </a:t>
            </a:r>
            <a:r>
              <a:rPr lang="et-EE" b="1" dirty="0" smtClean="0"/>
              <a:t>kohta</a:t>
            </a:r>
          </a:p>
          <a:p>
            <a:pPr lvl="1"/>
            <a:r>
              <a:rPr lang="et-EE" dirty="0"/>
              <a:t>Ühinemine </a:t>
            </a:r>
            <a:r>
              <a:rPr lang="et-EE" b="1" dirty="0"/>
              <a:t>IMF-i rahvusvahelise statistikastandardiga SDDS</a:t>
            </a:r>
            <a:r>
              <a:rPr lang="et-EE" dirty="0" smtClean="0"/>
              <a:t>+</a:t>
            </a:r>
          </a:p>
          <a:p>
            <a:pPr lvl="2"/>
            <a:r>
              <a:rPr lang="en-GB" i="1" dirty="0" smtClean="0"/>
              <a:t>7 </a:t>
            </a:r>
            <a:r>
              <a:rPr lang="en-GB" i="1" dirty="0" err="1" smtClean="0"/>
              <a:t>uut</a:t>
            </a:r>
            <a:r>
              <a:rPr lang="en-GB" i="1" dirty="0" smtClean="0"/>
              <a:t> </a:t>
            </a:r>
            <a:r>
              <a:rPr lang="en-GB" i="1" dirty="0" err="1" smtClean="0"/>
              <a:t>andmekategooriat</a:t>
            </a:r>
            <a:r>
              <a:rPr lang="en-GB" i="1" dirty="0" smtClean="0"/>
              <a:t>/</a:t>
            </a:r>
            <a:r>
              <a:rPr lang="en-GB" i="1" dirty="0" err="1" smtClean="0"/>
              <a:t>andmevaadet</a:t>
            </a:r>
            <a:endParaRPr lang="et-EE" i="1" dirty="0" smtClean="0"/>
          </a:p>
          <a:p>
            <a:pPr lvl="1"/>
            <a:r>
              <a:rPr lang="et-EE" b="1" dirty="0" smtClean="0"/>
              <a:t>Finantssektori </a:t>
            </a:r>
            <a:r>
              <a:rPr lang="et-EE" b="1" dirty="0"/>
              <a:t>laiema statistilise vaate </a:t>
            </a:r>
            <a:r>
              <a:rPr lang="et-EE" dirty="0"/>
              <a:t>arendamine: intressimäärade statistika, pankadevälise krediidituru </a:t>
            </a:r>
            <a:r>
              <a:rPr lang="et-EE" dirty="0" smtClean="0"/>
              <a:t>statistika;</a:t>
            </a:r>
            <a:r>
              <a:rPr lang="en-GB" dirty="0" smtClean="0"/>
              <a:t> </a:t>
            </a:r>
            <a:r>
              <a:rPr lang="et-EE" dirty="0" smtClean="0"/>
              <a:t>HLÜ-de </a:t>
            </a:r>
            <a:r>
              <a:rPr lang="et-EE" dirty="0"/>
              <a:t>statistika </a:t>
            </a:r>
            <a:r>
              <a:rPr lang="et-EE" dirty="0" smtClean="0"/>
              <a:t>laiendamine</a:t>
            </a:r>
            <a:r>
              <a:rPr lang="en-GB" dirty="0" smtClean="0"/>
              <a:t>, </a:t>
            </a:r>
            <a:r>
              <a:rPr lang="et-EE" dirty="0" err="1" smtClean="0"/>
              <a:t>ühisrahastusplatvormide</a:t>
            </a:r>
            <a:r>
              <a:rPr lang="et-EE" dirty="0" smtClean="0"/>
              <a:t> statistika</a:t>
            </a:r>
            <a:endParaRPr lang="en-GB" dirty="0" smtClean="0"/>
          </a:p>
          <a:p>
            <a:pPr lvl="1"/>
            <a:r>
              <a:rPr lang="et-EE" dirty="0" smtClean="0"/>
              <a:t>Statistika </a:t>
            </a:r>
            <a:r>
              <a:rPr lang="et-EE" b="1" dirty="0"/>
              <a:t>uue avaldamispoliitika kohaste statistikateadete </a:t>
            </a:r>
            <a:r>
              <a:rPr lang="et-EE" b="1" dirty="0" smtClean="0"/>
              <a:t>rakendamine </a:t>
            </a:r>
            <a:endParaRPr lang="en-GB" b="1" dirty="0" smtClean="0"/>
          </a:p>
          <a:p>
            <a:pPr lvl="2"/>
            <a:r>
              <a:rPr lang="et-EE" dirty="0" smtClean="0"/>
              <a:t>krediidiasutuste aastastatistika ja intressimäärade statistika</a:t>
            </a:r>
            <a:endParaRPr lang="en-GB" i="1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1D1-A0AB-43B1-B594-5C23E4B916FF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91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328592" cy="936104"/>
          </a:xfrm>
        </p:spPr>
        <p:txBody>
          <a:bodyPr/>
          <a:lstStyle/>
          <a:p>
            <a:r>
              <a:rPr lang="en-GB" sz="2400" dirty="0" err="1" smtClean="0"/>
              <a:t>Eesti</a:t>
            </a:r>
            <a:r>
              <a:rPr lang="en-GB" sz="2400" dirty="0" smtClean="0"/>
              <a:t> </a:t>
            </a:r>
            <a:r>
              <a:rPr lang="en-GB" sz="2400" dirty="0" err="1" smtClean="0"/>
              <a:t>Panga</a:t>
            </a:r>
            <a:r>
              <a:rPr lang="en-GB" sz="2400" dirty="0" smtClean="0"/>
              <a:t> s</a:t>
            </a:r>
            <a:r>
              <a:rPr lang="et-EE" sz="2400" dirty="0" err="1" smtClean="0"/>
              <a:t>tatistikavaldkon</a:t>
            </a:r>
            <a:r>
              <a:rPr lang="en-GB" sz="2400" dirty="0" smtClean="0"/>
              <a:t>da </a:t>
            </a:r>
            <a:r>
              <a:rPr lang="en-GB" sz="2400" dirty="0" err="1" smtClean="0"/>
              <a:t>puudutavad</a:t>
            </a:r>
            <a:r>
              <a:rPr lang="en-GB" sz="2400" dirty="0" smtClean="0"/>
              <a:t> </a:t>
            </a:r>
            <a:r>
              <a:rPr lang="en-GB" sz="2400" dirty="0" err="1" smtClean="0"/>
              <a:t>st</a:t>
            </a:r>
            <a:r>
              <a:rPr lang="et-EE" sz="2400" dirty="0" err="1" smtClean="0"/>
              <a:t>rateegilised</a:t>
            </a:r>
            <a:r>
              <a:rPr lang="et-EE" sz="2400" dirty="0" smtClean="0"/>
              <a:t> </a:t>
            </a:r>
            <a:r>
              <a:rPr lang="en-GB" sz="2400" dirty="0" err="1" smtClean="0"/>
              <a:t>ülesanded</a:t>
            </a:r>
            <a:r>
              <a:rPr lang="en-GB" sz="2400" dirty="0" smtClean="0"/>
              <a:t> (2)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1600" dirty="0" smtClean="0"/>
              <a:t>(Eesti Panga strateegia </a:t>
            </a:r>
            <a:r>
              <a:rPr lang="et-EE" sz="1600" dirty="0" smtClean="0"/>
              <a:t>20</a:t>
            </a:r>
            <a:r>
              <a:rPr lang="en-GB" sz="1600" dirty="0" smtClean="0"/>
              <a:t>20</a:t>
            </a:r>
            <a:r>
              <a:rPr lang="et-EE" sz="1600" dirty="0" smtClean="0"/>
              <a:t>)</a:t>
            </a:r>
            <a:endParaRPr lang="en-GB" sz="1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600" y="1556792"/>
            <a:ext cx="7776864" cy="4752528"/>
          </a:xfrm>
        </p:spPr>
        <p:txBody>
          <a:bodyPr/>
          <a:lstStyle/>
          <a:p>
            <a:r>
              <a:rPr lang="en-GB" b="1" dirty="0" err="1" smtClean="0"/>
              <a:t>Pankade</a:t>
            </a:r>
            <a:r>
              <a:rPr lang="en-GB" b="1" dirty="0" smtClean="0"/>
              <a:t> </a:t>
            </a:r>
            <a:r>
              <a:rPr lang="en-GB" b="1" dirty="0" err="1">
                <a:solidFill>
                  <a:srgbClr val="C00000"/>
                </a:solidFill>
              </a:rPr>
              <a:t>ühtse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aruandlusraamistiku</a:t>
            </a:r>
            <a:r>
              <a:rPr lang="en-GB" b="1" dirty="0">
                <a:solidFill>
                  <a:srgbClr val="C00000"/>
                </a:solidFill>
              </a:rPr>
              <a:t> (</a:t>
            </a:r>
            <a:r>
              <a:rPr lang="en-GB" b="1" dirty="0" err="1">
                <a:solidFill>
                  <a:srgbClr val="C00000"/>
                </a:solidFill>
              </a:rPr>
              <a:t>IReF</a:t>
            </a:r>
            <a:r>
              <a:rPr lang="en-GB" b="1" dirty="0">
                <a:solidFill>
                  <a:srgbClr val="C00000"/>
                </a:solidFill>
              </a:rPr>
              <a:t>) </a:t>
            </a:r>
            <a:r>
              <a:rPr lang="en-GB" b="1" dirty="0" err="1" smtClean="0"/>
              <a:t>rakendamine</a:t>
            </a:r>
            <a:r>
              <a:rPr lang="en-GB" b="1" dirty="0" smtClean="0"/>
              <a:t> </a:t>
            </a:r>
            <a:r>
              <a:rPr lang="en-GB" b="1" dirty="0" err="1" smtClean="0"/>
              <a:t>Eestis</a:t>
            </a:r>
            <a:endParaRPr lang="en-GB" b="1" dirty="0" smtClean="0"/>
          </a:p>
          <a:p>
            <a:pPr lvl="1"/>
            <a:r>
              <a:rPr lang="et-EE" dirty="0" smtClean="0"/>
              <a:t>Osalemine </a:t>
            </a:r>
            <a:r>
              <a:rPr lang="et-EE" dirty="0"/>
              <a:t>koostöös Eesti krediidiasutustega süsteemi väljatöötamises ja rakendamisel</a:t>
            </a:r>
            <a:r>
              <a:rPr lang="et-EE" dirty="0" smtClean="0"/>
              <a:t>.</a:t>
            </a:r>
            <a:endParaRPr lang="en-GB" dirty="0" smtClean="0"/>
          </a:p>
          <a:p>
            <a:pPr lvl="2"/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1D1-A0AB-43B1-B594-5C23E4B916FF}" type="slidenum">
              <a:rPr lang="et-EE" smtClean="0"/>
              <a:pPr/>
              <a:t>4</a:t>
            </a:fld>
            <a:endParaRPr lang="et-EE"/>
          </a:p>
        </p:txBody>
      </p:sp>
      <p:pic>
        <p:nvPicPr>
          <p:cNvPr id="5" name="Pilt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926715"/>
            <a:ext cx="6480720" cy="33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760640" cy="936104"/>
          </a:xfrm>
        </p:spPr>
        <p:txBody>
          <a:bodyPr/>
          <a:lstStyle/>
          <a:p>
            <a:r>
              <a:rPr lang="en-GB" sz="2400" dirty="0" err="1" smtClean="0"/>
              <a:t>Eesti</a:t>
            </a:r>
            <a:r>
              <a:rPr lang="en-GB" sz="2400" dirty="0" smtClean="0"/>
              <a:t> </a:t>
            </a:r>
            <a:r>
              <a:rPr lang="en-GB" sz="2400" dirty="0" err="1" smtClean="0"/>
              <a:t>Panga</a:t>
            </a:r>
            <a:r>
              <a:rPr lang="en-GB" sz="2400" dirty="0" smtClean="0"/>
              <a:t> s</a:t>
            </a:r>
            <a:r>
              <a:rPr lang="et-EE" sz="2400" dirty="0" err="1" smtClean="0"/>
              <a:t>tatistikavaldkon</a:t>
            </a:r>
            <a:r>
              <a:rPr lang="en-GB" sz="2400" dirty="0" smtClean="0"/>
              <a:t>da </a:t>
            </a:r>
            <a:r>
              <a:rPr lang="en-GB" sz="2400" dirty="0" err="1" smtClean="0"/>
              <a:t>puudutavad</a:t>
            </a:r>
            <a:r>
              <a:rPr lang="en-GB" sz="2400" dirty="0" smtClean="0"/>
              <a:t> </a:t>
            </a:r>
            <a:r>
              <a:rPr lang="en-GB" sz="2400" dirty="0" err="1" smtClean="0"/>
              <a:t>st</a:t>
            </a:r>
            <a:r>
              <a:rPr lang="et-EE" sz="2400" dirty="0" err="1" smtClean="0"/>
              <a:t>rateegilised</a:t>
            </a:r>
            <a:r>
              <a:rPr lang="et-EE" sz="2400" dirty="0" smtClean="0"/>
              <a:t> </a:t>
            </a:r>
            <a:r>
              <a:rPr lang="en-GB" sz="2400" dirty="0" err="1" smtClean="0"/>
              <a:t>ülesanded</a:t>
            </a:r>
            <a:r>
              <a:rPr lang="en-GB" sz="2400" dirty="0" smtClean="0"/>
              <a:t> (3)</a:t>
            </a:r>
            <a:br>
              <a:rPr lang="en-GB" sz="2400" dirty="0" smtClean="0"/>
            </a:br>
            <a:r>
              <a:rPr lang="et-EE" sz="1600" dirty="0" smtClean="0"/>
              <a:t>(Eesti </a:t>
            </a:r>
            <a:r>
              <a:rPr lang="et-EE" sz="1600" dirty="0" smtClean="0"/>
              <a:t>Panga strateegia </a:t>
            </a:r>
            <a:r>
              <a:rPr lang="et-EE" sz="1600" dirty="0" smtClean="0"/>
              <a:t>20</a:t>
            </a:r>
            <a:r>
              <a:rPr lang="en-GB" sz="1600" dirty="0" smtClean="0"/>
              <a:t>20</a:t>
            </a:r>
            <a:r>
              <a:rPr lang="et-EE" sz="1600" dirty="0" smtClean="0"/>
              <a:t>)</a:t>
            </a:r>
            <a:endParaRPr lang="en-GB" sz="1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4608512"/>
          </a:xfrm>
        </p:spPr>
        <p:txBody>
          <a:bodyPr/>
          <a:lstStyle/>
          <a:p>
            <a:r>
              <a:rPr lang="et-EE" b="1" dirty="0" smtClean="0">
                <a:solidFill>
                  <a:srgbClr val="C00000"/>
                </a:solidFill>
              </a:rPr>
              <a:t>Rahapesu </a:t>
            </a:r>
            <a:r>
              <a:rPr lang="et-EE" b="1" dirty="0">
                <a:solidFill>
                  <a:srgbClr val="C00000"/>
                </a:solidFill>
              </a:rPr>
              <a:t>ja terrorismi tõkestamise </a:t>
            </a:r>
            <a:r>
              <a:rPr lang="et-EE" dirty="0"/>
              <a:t>eest vastutavate asutuste toetamine tööks vajalike andmetega varustamisel</a:t>
            </a:r>
            <a:r>
              <a:rPr lang="et-EE" b="1" dirty="0"/>
              <a:t> </a:t>
            </a:r>
            <a:r>
              <a:rPr lang="en-GB" b="1" dirty="0" smtClean="0"/>
              <a:t>	</a:t>
            </a:r>
          </a:p>
          <a:p>
            <a:pPr lvl="1"/>
            <a:r>
              <a:rPr lang="en-GB" dirty="0" err="1" smtClean="0"/>
              <a:t>Koostöö</a:t>
            </a:r>
            <a:r>
              <a:rPr lang="en-GB" dirty="0" smtClean="0"/>
              <a:t> </a:t>
            </a:r>
            <a:r>
              <a:rPr lang="en-GB" dirty="0" err="1" smtClean="0"/>
              <a:t>Rahapesu</a:t>
            </a:r>
            <a:r>
              <a:rPr lang="en-GB" dirty="0" smtClean="0"/>
              <a:t> </a:t>
            </a:r>
            <a:r>
              <a:rPr lang="en-GB" dirty="0" err="1" smtClean="0"/>
              <a:t>andmebüroo</a:t>
            </a:r>
            <a:r>
              <a:rPr lang="en-GB" dirty="0" smtClean="0"/>
              <a:t>, </a:t>
            </a:r>
            <a:r>
              <a:rPr lang="en-GB" dirty="0" err="1" smtClean="0"/>
              <a:t>Finantsinspektsiooni</a:t>
            </a:r>
            <a:r>
              <a:rPr lang="en-GB" dirty="0" smtClean="0"/>
              <a:t>, </a:t>
            </a:r>
            <a:r>
              <a:rPr lang="en-GB" dirty="0" err="1" smtClean="0"/>
              <a:t>pangaliidu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krediidiasutustega</a:t>
            </a:r>
            <a:r>
              <a:rPr lang="en-GB" dirty="0" smtClean="0"/>
              <a:t> </a:t>
            </a:r>
            <a:r>
              <a:rPr lang="en-GB" b="1" dirty="0" err="1" smtClean="0"/>
              <a:t>maksestatistika</a:t>
            </a:r>
            <a:r>
              <a:rPr lang="en-GB" b="1" dirty="0" smtClean="0"/>
              <a:t> </a:t>
            </a:r>
            <a:r>
              <a:rPr lang="en-GB" b="1" dirty="0" err="1" smtClean="0"/>
              <a:t>arendamisel</a:t>
            </a:r>
            <a:endParaRPr lang="en-GB" b="1" dirty="0" smtClean="0"/>
          </a:p>
          <a:p>
            <a:pPr lvl="2"/>
            <a:r>
              <a:rPr lang="en-GB" dirty="0" err="1" smtClean="0"/>
              <a:t>Rahapesumustrite</a:t>
            </a:r>
            <a:r>
              <a:rPr lang="en-GB" dirty="0" smtClean="0"/>
              <a:t> </a:t>
            </a:r>
            <a:r>
              <a:rPr lang="en-GB" dirty="0" err="1" smtClean="0"/>
              <a:t>tuvastamine</a:t>
            </a:r>
            <a:r>
              <a:rPr lang="en-GB" dirty="0" smtClean="0"/>
              <a:t> </a:t>
            </a:r>
            <a:r>
              <a:rPr lang="en-GB" dirty="0" err="1" smtClean="0"/>
              <a:t>masinõppel</a:t>
            </a:r>
            <a:endParaRPr lang="en-GB" dirty="0" smtClean="0"/>
          </a:p>
          <a:p>
            <a:r>
              <a:rPr lang="et-EE" b="1" dirty="0" smtClean="0"/>
              <a:t>Võimaluste </a:t>
            </a:r>
            <a:r>
              <a:rPr lang="et-EE" b="1" dirty="0"/>
              <a:t>otsimine </a:t>
            </a:r>
            <a:r>
              <a:rPr lang="et-EE" b="1" dirty="0">
                <a:solidFill>
                  <a:srgbClr val="C00000"/>
                </a:solidFill>
              </a:rPr>
              <a:t>kiirstatistika tegemiseks</a:t>
            </a:r>
            <a:r>
              <a:rPr lang="et-EE" dirty="0">
                <a:solidFill>
                  <a:srgbClr val="C00000"/>
                </a:solidFill>
              </a:rPr>
              <a:t> </a:t>
            </a:r>
            <a:r>
              <a:rPr lang="et-EE" dirty="0"/>
              <a:t>finantssektori ja kogumajandusest parema ülevaate saamiseks senisest lühema </a:t>
            </a:r>
            <a:r>
              <a:rPr lang="et-EE" dirty="0" smtClean="0"/>
              <a:t>viitajaga</a:t>
            </a:r>
            <a:endParaRPr lang="et-EE" dirty="0"/>
          </a:p>
          <a:p>
            <a:r>
              <a:rPr lang="et-EE" b="1" dirty="0" smtClean="0">
                <a:solidFill>
                  <a:srgbClr val="C00000"/>
                </a:solidFill>
              </a:rPr>
              <a:t>Töötajate</a:t>
            </a:r>
            <a:r>
              <a:rPr lang="et-EE" b="1" dirty="0" smtClean="0"/>
              <a:t> </a:t>
            </a:r>
            <a:r>
              <a:rPr lang="et-EE" b="1" dirty="0" smtClean="0">
                <a:solidFill>
                  <a:srgbClr val="C00000"/>
                </a:solidFill>
              </a:rPr>
              <a:t>arendamine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r>
              <a:rPr lang="en-GB" dirty="0" err="1"/>
              <a:t>Statistikute</a:t>
            </a:r>
            <a:r>
              <a:rPr lang="en-GB" dirty="0"/>
              <a:t> </a:t>
            </a:r>
            <a:r>
              <a:rPr lang="en-GB" dirty="0" err="1"/>
              <a:t>kompetentsimudel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enesehindamine</a:t>
            </a:r>
            <a:r>
              <a:rPr lang="en-GB" dirty="0"/>
              <a:t> 2019</a:t>
            </a:r>
          </a:p>
          <a:p>
            <a:pPr lvl="1"/>
            <a:r>
              <a:rPr lang="en-GB" dirty="0" err="1"/>
              <a:t>Arendusprogramm</a:t>
            </a:r>
            <a:r>
              <a:rPr lang="en-GB" dirty="0"/>
              <a:t> 2020-…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1D1-A0AB-43B1-B594-5C23E4B916FF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7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122862" cy="855662"/>
          </a:xfrm>
        </p:spPr>
        <p:txBody>
          <a:bodyPr/>
          <a:lstStyle/>
          <a:p>
            <a:r>
              <a:rPr lang="et-EE" sz="2400" dirty="0"/>
              <a:t>Muudatused statistikatööde loetelus </a:t>
            </a:r>
            <a:endParaRPr lang="en-GB" sz="24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116310"/>
            <a:ext cx="8352159" cy="5552778"/>
          </a:xfrm>
        </p:spPr>
        <p:txBody>
          <a:bodyPr/>
          <a:lstStyle/>
          <a:p>
            <a:r>
              <a:rPr lang="et-EE" b="1" dirty="0" smtClean="0">
                <a:solidFill>
                  <a:srgbClr val="C00000"/>
                </a:solidFill>
              </a:rPr>
              <a:t>2019 </a:t>
            </a:r>
            <a:r>
              <a:rPr lang="et-EE" b="1" dirty="0" smtClean="0">
                <a:solidFill>
                  <a:srgbClr val="C00000"/>
                </a:solidFill>
              </a:rPr>
              <a:t>– 2023 (kokku 26 ülesannet)</a:t>
            </a:r>
          </a:p>
          <a:p>
            <a:pPr lvl="1"/>
            <a:r>
              <a:rPr lang="et-EE" b="1" dirty="0" smtClean="0"/>
              <a:t>1 statistikatöö üleandmine statistikaametile (</a:t>
            </a:r>
            <a:r>
              <a:rPr lang="et-EE" b="1" dirty="0" err="1" smtClean="0"/>
              <a:t>MoU</a:t>
            </a:r>
            <a:r>
              <a:rPr lang="et-EE" b="1" dirty="0" smtClean="0"/>
              <a:t>)</a:t>
            </a:r>
          </a:p>
          <a:p>
            <a:pPr lvl="2"/>
            <a:r>
              <a:rPr lang="et-EE" dirty="0" smtClean="0"/>
              <a:t>„Välismaiste tütarettevõtete majandusnäitajate aastastatistika (FATS)“</a:t>
            </a:r>
          </a:p>
          <a:p>
            <a:pPr lvl="1"/>
            <a:r>
              <a:rPr lang="en-GB" b="1" dirty="0" smtClean="0"/>
              <a:t>1 </a:t>
            </a:r>
            <a:r>
              <a:rPr lang="en-GB" b="1" dirty="0" err="1" smtClean="0"/>
              <a:t>statistikatöö</a:t>
            </a:r>
            <a:r>
              <a:rPr lang="en-GB" b="1" dirty="0" smtClean="0"/>
              <a:t> </a:t>
            </a:r>
            <a:r>
              <a:rPr lang="en-GB" b="1" dirty="0" err="1" smtClean="0"/>
              <a:t>ületoomine</a:t>
            </a:r>
            <a:r>
              <a:rPr lang="en-GB" b="1" dirty="0" smtClean="0"/>
              <a:t> </a:t>
            </a:r>
            <a:r>
              <a:rPr lang="en-GB" b="1" dirty="0" err="1" smtClean="0"/>
              <a:t>statistikaametist</a:t>
            </a:r>
            <a:r>
              <a:rPr lang="en-GB" b="1" dirty="0" smtClean="0"/>
              <a:t> (</a:t>
            </a:r>
            <a:r>
              <a:rPr lang="en-GB" b="1" dirty="0" err="1" smtClean="0"/>
              <a:t>MoU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“</a:t>
            </a:r>
            <a:r>
              <a:rPr lang="en-GB" dirty="0" err="1" smtClean="0"/>
              <a:t>Aastaste</a:t>
            </a:r>
            <a:r>
              <a:rPr lang="en-GB" dirty="0" smtClean="0"/>
              <a:t> </a:t>
            </a:r>
            <a:r>
              <a:rPr lang="en-GB" dirty="0" err="1" smtClean="0"/>
              <a:t>finantskontode</a:t>
            </a:r>
            <a:r>
              <a:rPr lang="en-GB" dirty="0" smtClean="0"/>
              <a:t> </a:t>
            </a:r>
            <a:r>
              <a:rPr lang="en-GB" dirty="0" err="1" smtClean="0"/>
              <a:t>koostamine</a:t>
            </a:r>
            <a:r>
              <a:rPr lang="en-GB" dirty="0" smtClean="0"/>
              <a:t>”</a:t>
            </a:r>
          </a:p>
          <a:p>
            <a:r>
              <a:rPr lang="et-EE" b="1" dirty="0" smtClean="0">
                <a:solidFill>
                  <a:srgbClr val="C00000"/>
                </a:solidFill>
              </a:rPr>
              <a:t>20</a:t>
            </a:r>
            <a:r>
              <a:rPr lang="en-GB" b="1" dirty="0" smtClean="0">
                <a:solidFill>
                  <a:srgbClr val="C00000"/>
                </a:solidFill>
              </a:rPr>
              <a:t>20</a:t>
            </a:r>
            <a:r>
              <a:rPr lang="et-EE" b="1" dirty="0" smtClean="0">
                <a:solidFill>
                  <a:srgbClr val="C00000"/>
                </a:solidFill>
              </a:rPr>
              <a:t> </a:t>
            </a:r>
            <a:r>
              <a:rPr lang="et-EE" b="1" dirty="0">
                <a:solidFill>
                  <a:srgbClr val="C00000"/>
                </a:solidFill>
              </a:rPr>
              <a:t>– </a:t>
            </a:r>
            <a:r>
              <a:rPr lang="et-EE" b="1" dirty="0" smtClean="0">
                <a:solidFill>
                  <a:srgbClr val="C00000"/>
                </a:solidFill>
              </a:rPr>
              <a:t>202</a:t>
            </a:r>
            <a:r>
              <a:rPr lang="en-GB" b="1" dirty="0" smtClean="0">
                <a:solidFill>
                  <a:srgbClr val="C00000"/>
                </a:solidFill>
              </a:rPr>
              <a:t>4</a:t>
            </a:r>
            <a:r>
              <a:rPr lang="et-EE" b="1" dirty="0" smtClean="0">
                <a:solidFill>
                  <a:srgbClr val="C00000"/>
                </a:solidFill>
              </a:rPr>
              <a:t> </a:t>
            </a:r>
            <a:r>
              <a:rPr lang="et-EE" b="1" dirty="0">
                <a:solidFill>
                  <a:srgbClr val="C00000"/>
                </a:solidFill>
              </a:rPr>
              <a:t>(kokku 26 ülesannet)</a:t>
            </a:r>
          </a:p>
          <a:p>
            <a:pPr lvl="1"/>
            <a:r>
              <a:rPr lang="et-EE" b="1" dirty="0"/>
              <a:t>1 statistikatöö </a:t>
            </a:r>
            <a:r>
              <a:rPr lang="en-GB" b="1" dirty="0" err="1" smtClean="0"/>
              <a:t>alamosa</a:t>
            </a:r>
            <a:r>
              <a:rPr lang="en-GB" b="1" dirty="0" smtClean="0"/>
              <a:t> </a:t>
            </a:r>
            <a:r>
              <a:rPr lang="et-EE" b="1" dirty="0" smtClean="0"/>
              <a:t>üleandmine </a:t>
            </a:r>
            <a:r>
              <a:rPr lang="et-EE" b="1" dirty="0"/>
              <a:t>statistikaametile (</a:t>
            </a:r>
            <a:r>
              <a:rPr lang="et-EE" b="1" dirty="0" err="1"/>
              <a:t>MoU</a:t>
            </a:r>
            <a:r>
              <a:rPr lang="et-EE" b="1" dirty="0"/>
              <a:t>)</a:t>
            </a:r>
          </a:p>
          <a:p>
            <a:pPr lvl="2"/>
            <a:r>
              <a:rPr lang="et-EE" dirty="0" smtClean="0"/>
              <a:t>„</a:t>
            </a:r>
            <a:r>
              <a:rPr lang="en-GB" dirty="0" err="1" smtClean="0"/>
              <a:t>Äriteenuste</a:t>
            </a:r>
            <a:r>
              <a:rPr lang="en-GB" dirty="0" smtClean="0"/>
              <a:t> </a:t>
            </a:r>
            <a:r>
              <a:rPr lang="en-GB" dirty="0" err="1" smtClean="0"/>
              <a:t>väliskaubandusstatistika</a:t>
            </a:r>
            <a:r>
              <a:rPr lang="en-GB" dirty="0" smtClean="0"/>
              <a:t>” start 2021</a:t>
            </a:r>
          </a:p>
          <a:p>
            <a:pPr lvl="1"/>
            <a:r>
              <a:rPr lang="en-GB" b="1" dirty="0" smtClean="0"/>
              <a:t>1 </a:t>
            </a:r>
            <a:r>
              <a:rPr lang="en-GB" b="1" dirty="0" err="1" smtClean="0"/>
              <a:t>statistikatöö</a:t>
            </a:r>
            <a:r>
              <a:rPr lang="en-GB" b="1" dirty="0" smtClean="0"/>
              <a:t> </a:t>
            </a:r>
            <a:r>
              <a:rPr lang="en-GB" b="1" dirty="0" err="1" smtClean="0"/>
              <a:t>lisaülesanne</a:t>
            </a:r>
            <a:r>
              <a:rPr lang="en-GB" b="1" dirty="0" smtClean="0"/>
              <a:t> </a:t>
            </a:r>
            <a:r>
              <a:rPr lang="en-GB" dirty="0"/>
              <a:t>“</a:t>
            </a:r>
            <a:r>
              <a:rPr lang="en-GB" dirty="0" err="1"/>
              <a:t>Makse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arveldussüsteemide</a:t>
            </a:r>
            <a:r>
              <a:rPr lang="en-GB" dirty="0"/>
              <a:t> </a:t>
            </a:r>
            <a:r>
              <a:rPr lang="en-GB" dirty="0" err="1"/>
              <a:t>statistika</a:t>
            </a:r>
            <a:r>
              <a:rPr lang="en-GB" dirty="0"/>
              <a:t>” (EP </a:t>
            </a:r>
            <a:r>
              <a:rPr lang="en-GB" dirty="0" err="1"/>
              <a:t>sisene</a:t>
            </a:r>
            <a:r>
              <a:rPr lang="en-GB" dirty="0"/>
              <a:t> </a:t>
            </a:r>
            <a:r>
              <a:rPr lang="en-GB" dirty="0" err="1"/>
              <a:t>nõudlus</a:t>
            </a:r>
            <a:r>
              <a:rPr lang="en-GB" dirty="0"/>
              <a:t>) </a:t>
            </a:r>
          </a:p>
          <a:p>
            <a:pPr lvl="2"/>
            <a:r>
              <a:rPr lang="en-GB" dirty="0" smtClean="0"/>
              <a:t>“</a:t>
            </a:r>
            <a:r>
              <a:rPr lang="en-GB" dirty="0" err="1" smtClean="0"/>
              <a:t>Sularahastatistika</a:t>
            </a:r>
            <a:r>
              <a:rPr lang="en-GB" dirty="0" smtClean="0"/>
              <a:t>” </a:t>
            </a:r>
            <a:endParaRPr lang="en-GB" dirty="0" smtClean="0"/>
          </a:p>
          <a:p>
            <a:r>
              <a:rPr lang="et-EE" b="1" dirty="0" smtClean="0">
                <a:solidFill>
                  <a:srgbClr val="C00000"/>
                </a:solidFill>
              </a:rPr>
              <a:t>20</a:t>
            </a:r>
            <a:r>
              <a:rPr lang="en-GB" b="1" dirty="0" smtClean="0">
                <a:solidFill>
                  <a:srgbClr val="C00000"/>
                </a:solidFill>
              </a:rPr>
              <a:t>21</a:t>
            </a:r>
            <a:r>
              <a:rPr lang="et-EE" b="1" dirty="0" smtClean="0">
                <a:solidFill>
                  <a:srgbClr val="C00000"/>
                </a:solidFill>
              </a:rPr>
              <a:t> </a:t>
            </a:r>
            <a:r>
              <a:rPr lang="et-EE" b="1" dirty="0">
                <a:solidFill>
                  <a:srgbClr val="C00000"/>
                </a:solidFill>
              </a:rPr>
              <a:t>– </a:t>
            </a:r>
            <a:r>
              <a:rPr lang="et-EE" b="1" dirty="0" smtClean="0">
                <a:solidFill>
                  <a:srgbClr val="C00000"/>
                </a:solidFill>
              </a:rPr>
              <a:t>202</a:t>
            </a:r>
            <a:r>
              <a:rPr lang="en-GB" b="1" dirty="0" smtClean="0">
                <a:solidFill>
                  <a:srgbClr val="C00000"/>
                </a:solidFill>
              </a:rPr>
              <a:t>5</a:t>
            </a:r>
            <a:r>
              <a:rPr lang="et-EE" b="1" dirty="0" smtClean="0">
                <a:solidFill>
                  <a:srgbClr val="C00000"/>
                </a:solidFill>
              </a:rPr>
              <a:t> </a:t>
            </a:r>
            <a:r>
              <a:rPr lang="et-EE" b="1" dirty="0">
                <a:solidFill>
                  <a:srgbClr val="C00000"/>
                </a:solidFill>
              </a:rPr>
              <a:t>(kokku </a:t>
            </a:r>
            <a:r>
              <a:rPr lang="et-EE" b="1" dirty="0" smtClean="0">
                <a:solidFill>
                  <a:srgbClr val="C00000"/>
                </a:solidFill>
              </a:rPr>
              <a:t>2</a:t>
            </a:r>
            <a:r>
              <a:rPr lang="en-GB" b="1" dirty="0" smtClean="0">
                <a:solidFill>
                  <a:srgbClr val="C00000"/>
                </a:solidFill>
              </a:rPr>
              <a:t>7</a:t>
            </a:r>
            <a:r>
              <a:rPr lang="et-EE" b="1" dirty="0" smtClean="0">
                <a:solidFill>
                  <a:srgbClr val="C00000"/>
                </a:solidFill>
              </a:rPr>
              <a:t> </a:t>
            </a:r>
            <a:r>
              <a:rPr lang="et-EE" b="1" dirty="0">
                <a:solidFill>
                  <a:srgbClr val="C00000"/>
                </a:solidFill>
              </a:rPr>
              <a:t>ülesannet</a:t>
            </a:r>
            <a:r>
              <a:rPr lang="et-EE" b="1" dirty="0" smtClean="0">
                <a:solidFill>
                  <a:srgbClr val="C00000"/>
                </a:solidFill>
              </a:rPr>
              <a:t>)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r>
              <a:rPr lang="et-EE" b="1" dirty="0"/>
              <a:t>1 </a:t>
            </a:r>
            <a:r>
              <a:rPr lang="en-GB" b="1" dirty="0" err="1" smtClean="0"/>
              <a:t>uus</a:t>
            </a:r>
            <a:r>
              <a:rPr lang="en-GB" b="1" dirty="0" smtClean="0"/>
              <a:t> </a:t>
            </a:r>
            <a:r>
              <a:rPr lang="et-EE" b="1" dirty="0" smtClean="0"/>
              <a:t>statistikatöö</a:t>
            </a:r>
            <a:endParaRPr lang="en-GB" b="1" dirty="0" smtClean="0">
              <a:solidFill>
                <a:srgbClr val="C00000"/>
              </a:solidFill>
            </a:endParaRPr>
          </a:p>
          <a:p>
            <a:pPr lvl="2"/>
            <a:r>
              <a:rPr lang="en-GB" dirty="0"/>
              <a:t>“</a:t>
            </a:r>
            <a:r>
              <a:rPr lang="et-EE" dirty="0"/>
              <a:t>Eesti investeerimis- ja pensionifondide statistika</a:t>
            </a:r>
            <a:r>
              <a:rPr lang="en-GB" dirty="0" smtClean="0"/>
              <a:t>” (</a:t>
            </a:r>
            <a:r>
              <a:rPr lang="en-GB" dirty="0" err="1" smtClean="0"/>
              <a:t>piloot</a:t>
            </a:r>
            <a:r>
              <a:rPr lang="en-GB" dirty="0" smtClean="0"/>
              <a:t> 2020 </a:t>
            </a:r>
            <a:r>
              <a:rPr lang="en-GB" dirty="0" err="1" smtClean="0"/>
              <a:t>juunist</a:t>
            </a:r>
            <a:r>
              <a:rPr lang="en-GB" dirty="0" smtClean="0"/>
              <a:t>)</a:t>
            </a:r>
            <a:endParaRPr lang="et-EE" dirty="0"/>
          </a:p>
          <a:p>
            <a:pPr lvl="2"/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AECB-C877-4A88-AB52-9665D534AE4D}" type="slidenum">
              <a:rPr lang="et-EE" smtClean="0"/>
              <a:pPr>
                <a:defRPr/>
              </a:pPr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30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332656"/>
            <a:ext cx="4644008" cy="759706"/>
          </a:xfrm>
        </p:spPr>
        <p:txBody>
          <a:bodyPr/>
          <a:lstStyle/>
          <a:p>
            <a:pPr algn="ctr"/>
            <a:r>
              <a:rPr lang="en-GB" b="1" dirty="0" smtClean="0"/>
              <a:t>KOKKUVÕTE</a:t>
            </a:r>
            <a:endParaRPr lang="et-EE" b="1" dirty="0"/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917089"/>
              </p:ext>
            </p:extLst>
          </p:nvPr>
        </p:nvGraphicFramePr>
        <p:xfrm>
          <a:off x="5292080" y="1484784"/>
          <a:ext cx="4430317" cy="331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07365"/>
              </p:ext>
            </p:extLst>
          </p:nvPr>
        </p:nvGraphicFramePr>
        <p:xfrm>
          <a:off x="106420" y="2060848"/>
          <a:ext cx="6193772" cy="469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122862" cy="855662"/>
          </a:xfrm>
        </p:spPr>
        <p:txBody>
          <a:bodyPr/>
          <a:lstStyle/>
          <a:p>
            <a:pPr lvl="0"/>
            <a:r>
              <a:rPr lang="et-EE" sz="3000" dirty="0" smtClean="0"/>
              <a:t>KOKKUVÕTTEKS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Ettepanek </a:t>
            </a:r>
            <a:r>
              <a:rPr lang="et-EE" b="1" u="sng" dirty="0" smtClean="0"/>
              <a:t>Statistikanõukogule:</a:t>
            </a:r>
            <a:endParaRPr lang="en-GB" b="1" u="sng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tatistikanõukogu </a:t>
            </a:r>
            <a:r>
              <a:rPr lang="en-GB" dirty="0" err="1" smtClean="0"/>
              <a:t>võtab</a:t>
            </a:r>
            <a:r>
              <a:rPr lang="en-GB" dirty="0" smtClean="0"/>
              <a:t> </a:t>
            </a:r>
            <a:r>
              <a:rPr lang="en-GB" dirty="0" err="1" smtClean="0"/>
              <a:t>teadmiseks</a:t>
            </a:r>
            <a:r>
              <a:rPr lang="en-GB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t-EE" dirty="0" smtClean="0"/>
              <a:t>Eesti </a:t>
            </a:r>
            <a:r>
              <a:rPr lang="et-EE" dirty="0" smtClean="0"/>
              <a:t>Panga statistikategevuse </a:t>
            </a:r>
            <a:r>
              <a:rPr lang="et-EE" dirty="0" smtClean="0"/>
              <a:t>prioriteedid</a:t>
            </a:r>
            <a:endParaRPr lang="en-GB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dirty="0" err="1" smtClean="0"/>
              <a:t>Ri</a:t>
            </a:r>
            <a:r>
              <a:rPr lang="et-EE" dirty="0" err="1" smtClean="0"/>
              <a:t>ikliku</a:t>
            </a:r>
            <a:r>
              <a:rPr lang="et-EE" dirty="0" smtClean="0"/>
              <a:t> </a:t>
            </a:r>
            <a:r>
              <a:rPr lang="et-EE" dirty="0" smtClean="0"/>
              <a:t>statistikaprogrammi Eesti Panga statistikatööde loetelu aastateks 20</a:t>
            </a:r>
            <a:r>
              <a:rPr lang="en-GB" dirty="0" smtClean="0"/>
              <a:t>21</a:t>
            </a:r>
            <a:r>
              <a:rPr lang="et-EE" dirty="0" smtClean="0"/>
              <a:t>-202</a:t>
            </a:r>
            <a:r>
              <a:rPr lang="en-GB" dirty="0" smtClean="0"/>
              <a:t>5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AECB-C877-4A88-AB52-9665D534AE4D}" type="slidenum">
              <a:rPr lang="et-EE" smtClean="0"/>
              <a:pPr>
                <a:defRPr/>
              </a:pPr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2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8313" y="3933056"/>
            <a:ext cx="8229600" cy="2221682"/>
          </a:xfrm>
        </p:spPr>
        <p:txBody>
          <a:bodyPr/>
          <a:lstStyle/>
          <a:p>
            <a:pPr marL="0" indent="0" algn="r">
              <a:buNone/>
            </a:pPr>
            <a:r>
              <a:rPr lang="et-EE" dirty="0" smtClean="0"/>
              <a:t>		TÄNAN TÄHELEPANU EEST!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AECB-C877-4A88-AB52-9665D534AE4D}" type="slidenum">
              <a:rPr lang="et-EE" smtClean="0"/>
              <a:pPr>
                <a:defRPr/>
              </a:pPr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9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 esitlus 2012">
  <a:themeElements>
    <a:clrScheme name="Vaike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ikekujundu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400" b="0" i="0" u="none" strike="noStrike" cap="none" normalizeH="0" baseline="0" smtClean="0">
            <a:ln>
              <a:noFill/>
            </a:ln>
            <a:solidFill>
              <a:srgbClr val="9D4A48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400" b="0" i="0" u="none" strike="noStrike" cap="none" normalizeH="0" baseline="0" smtClean="0">
            <a:ln>
              <a:noFill/>
            </a:ln>
            <a:solidFill>
              <a:srgbClr val="9D4A48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19561</TotalTime>
  <Words>508</Words>
  <Application>Microsoft Office PowerPoint</Application>
  <PresentationFormat>Ekraaniseanss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2" baseType="lpstr">
      <vt:lpstr>Arial</vt:lpstr>
      <vt:lpstr>Calibri</vt:lpstr>
      <vt:lpstr>EP esitlus 2012</vt:lpstr>
      <vt:lpstr>Riiklik statistikaprogramm: Eesti Panga statistikatööde loetelu 2021-2025</vt:lpstr>
      <vt:lpstr>Taust</vt:lpstr>
      <vt:lpstr>Eesti Panga statistikavaldkonda puudutavad strateegilised ülesanded (1) (Eesti Panga strateegia 2020)</vt:lpstr>
      <vt:lpstr>Eesti Panga statistikavaldkonda puudutavad strateegilised ülesanded (2) (Eesti Panga strateegia 2020)</vt:lpstr>
      <vt:lpstr>Eesti Panga statistikavaldkonda puudutavad strateegilised ülesanded (3) (Eesti Panga strateegia 2020)</vt:lpstr>
      <vt:lpstr>Muudatused statistikatööde loetelus </vt:lpstr>
      <vt:lpstr>KOKKUVÕTE</vt:lpstr>
      <vt:lpstr>KOKKUVÕTTEKS</vt:lpstr>
      <vt:lpstr>PowerPointi esitlus</vt:lpstr>
    </vt:vector>
  </TitlesOfParts>
  <Company>Eesti Pank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Urmas Raidma</dc:creator>
  <cp:lastModifiedBy>Jaanus Kroon</cp:lastModifiedBy>
  <cp:revision>430</cp:revision>
  <cp:lastPrinted>2018-12-20T14:57:28Z</cp:lastPrinted>
  <dcterms:created xsi:type="dcterms:W3CDTF">2012-05-24T06:33:51Z</dcterms:created>
  <dcterms:modified xsi:type="dcterms:W3CDTF">2020-12-02T16:08:13Z</dcterms:modified>
</cp:coreProperties>
</file>