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9" r:id="rId3"/>
    <p:sldId id="267" r:id="rId4"/>
    <p:sldId id="262" r:id="rId5"/>
    <p:sldId id="263" r:id="rId6"/>
    <p:sldId id="265" r:id="rId7"/>
    <p:sldId id="264" r:id="rId8"/>
    <p:sldId id="266" r:id="rId9"/>
    <p:sldId id="257" r:id="rId10"/>
    <p:sldId id="268" r:id="rId11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16DA210-FB5B-4158-B5E0-FEB733F419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 showGuides="1">
      <p:cViewPr varScale="1">
        <p:scale>
          <a:sx n="119" d="100"/>
          <a:sy n="119" d="100"/>
        </p:scale>
        <p:origin x="272" y="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7ED45-9648-4BE6-8148-AD88C19432E1}" type="datetimeFigureOut">
              <a:rPr lang="et-EE" smtClean="0"/>
              <a:t>24.11.2020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97EC4-1C2D-4545-89A0-4BE06FC846D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3623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897EC4-1C2D-4545-89A0-4BE06FC846D7}" type="slidenum">
              <a:rPr lang="et-EE" smtClean="0"/>
              <a:t>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63803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3AE7-254D-4EE1-8539-0D2020D1A41E}" type="datetime1">
              <a:rPr lang="et-EE" smtClean="0"/>
              <a:t>24.11.2020</a:t>
            </a:fld>
            <a:endParaRPr lang="et-E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26449" y="315396"/>
            <a:ext cx="216000" cy="216000"/>
          </a:xfrm>
          <a:prstGeom prst="rect">
            <a:avLst/>
          </a:prstGeom>
        </p:spPr>
        <p:txBody>
          <a:bodyPr/>
          <a:lstStyle/>
          <a:p>
            <a:fld id="{9705FB9A-5FEA-4486-902A-E9C47A7B21EC}" type="slidenum">
              <a:rPr lang="et-EE" smtClean="0"/>
              <a:pPr/>
              <a:t>‹#›</a:t>
            </a:fld>
            <a:endParaRPr lang="et-EE" dirty="0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D022D771-F0B1-4324-B091-6ACF2AB9192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80812" y="754143"/>
            <a:ext cx="8472988" cy="1621857"/>
          </a:xfrm>
        </p:spPr>
        <p:txBody>
          <a:bodyPr anchor="t">
            <a:normAutofit/>
          </a:bodyPr>
          <a:lstStyle>
            <a:lvl1pPr algn="l">
              <a:defRPr sz="5000">
                <a:solidFill>
                  <a:schemeClr val="tx1"/>
                </a:solidFill>
              </a:defRPr>
            </a:lvl1pPr>
          </a:lstStyle>
          <a:p>
            <a:r>
              <a:rPr lang="en-US" dirty="0" err="1" smtClean="0"/>
              <a:t>Esitluse</a:t>
            </a:r>
            <a:r>
              <a:rPr lang="en-US" dirty="0" smtClean="0"/>
              <a:t> </a:t>
            </a:r>
            <a:r>
              <a:rPr lang="et-EE" dirty="0" smtClean="0"/>
              <a:t>pealkiri</a:t>
            </a:r>
            <a:endParaRPr lang="et-EE" dirty="0"/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A5604DEA-1FF0-4C4B-86AB-2AC739068C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8"/>
          <a:stretch/>
        </p:blipFill>
        <p:spPr>
          <a:xfrm>
            <a:off x="-1" y="184919"/>
            <a:ext cx="1964287" cy="6472756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498C008D-9536-430D-BDF4-5111B78F24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80812" y="2376000"/>
            <a:ext cx="8472988" cy="1029951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t-EE" dirty="0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8686E0A2-E2F1-43B9-8040-E8AD51A5B1E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2466" y="5879574"/>
            <a:ext cx="1519128" cy="631946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62201585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u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3AE7-254D-4EE1-8539-0D2020D1A41E}" type="datetime1">
              <a:rPr lang="et-EE" smtClean="0"/>
              <a:t>24.11.2020</a:t>
            </a:fld>
            <a:endParaRPr lang="et-E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A5604DEA-1FF0-4C4B-86AB-2AC739068C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8"/>
          <a:stretch/>
        </p:blipFill>
        <p:spPr>
          <a:xfrm>
            <a:off x="-1" y="184919"/>
            <a:ext cx="1964287" cy="6472756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26449" y="315396"/>
            <a:ext cx="216000" cy="216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9705FB9A-5FEA-4486-902A-E9C47A7B21EC}" type="slidenum">
              <a:rPr lang="et-EE" smtClean="0"/>
              <a:pPr/>
              <a:t>‹#›</a:t>
            </a:fld>
            <a:endParaRPr lang="et-EE" dirty="0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8686E0A2-E2F1-43B9-8040-E8AD51A5B1E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2466" y="5879574"/>
            <a:ext cx="1519128" cy="631946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1" name="Content Placeholder 17">
            <a:extLst>
              <a:ext uri="{FF2B5EF4-FFF2-40B4-BE49-F238E27FC236}">
                <a16:creationId xmlns="" xmlns:a16="http://schemas.microsoft.com/office/drawing/2014/main" id="{BAC06B3F-2427-441B-9D25-24DB51221C4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520000" y="1774050"/>
            <a:ext cx="8833800" cy="396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12" name="Title 1">
            <a:extLst>
              <a:ext uri="{FF2B5EF4-FFF2-40B4-BE49-F238E27FC236}">
                <a16:creationId xmlns="" xmlns:a16="http://schemas.microsoft.com/office/drawing/2014/main" id="{77F608DF-D2BA-4389-826F-4C35C04922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20000" y="301460"/>
            <a:ext cx="8833800" cy="809493"/>
          </a:xfrm>
        </p:spPr>
        <p:txBody>
          <a:bodyPr/>
          <a:lstStyle>
            <a:lvl1pPr>
              <a:defRPr/>
            </a:lvl1pPr>
          </a:lstStyle>
          <a:p>
            <a:r>
              <a:rPr lang="et-EE" dirty="0" smtClean="0"/>
              <a:t>Pealkiri</a:t>
            </a:r>
            <a:endParaRPr lang="et-EE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2A40A945-B464-4C86-ADC2-17C29BB25BA3}"/>
              </a:ext>
            </a:extLst>
          </p:cNvPr>
          <p:cNvCxnSpPr>
            <a:cxnSpLocks/>
          </p:cNvCxnSpPr>
          <p:nvPr userDrawn="1"/>
        </p:nvCxnSpPr>
        <p:spPr>
          <a:xfrm>
            <a:off x="2520000" y="1123993"/>
            <a:ext cx="8833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737270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u 2 tul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3AE7-254D-4EE1-8539-0D2020D1A41E}" type="datetime1">
              <a:rPr lang="et-EE" smtClean="0"/>
              <a:t>24.11.2020</a:t>
            </a:fld>
            <a:endParaRPr lang="et-E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A5604DEA-1FF0-4C4B-86AB-2AC739068C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8"/>
          <a:stretch/>
        </p:blipFill>
        <p:spPr>
          <a:xfrm>
            <a:off x="-1" y="184919"/>
            <a:ext cx="1964287" cy="6472756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26449" y="315396"/>
            <a:ext cx="216000" cy="216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9705FB9A-5FEA-4486-902A-E9C47A7B21EC}" type="slidenum">
              <a:rPr lang="et-EE" smtClean="0"/>
              <a:pPr/>
              <a:t>‹#›</a:t>
            </a:fld>
            <a:endParaRPr lang="et-EE" dirty="0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8686E0A2-E2F1-43B9-8040-E8AD51A5B1E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2466" y="5879574"/>
            <a:ext cx="1519128" cy="631946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1" name="Title 1">
            <a:extLst>
              <a:ext uri="{FF2B5EF4-FFF2-40B4-BE49-F238E27FC236}">
                <a16:creationId xmlns="" xmlns:a16="http://schemas.microsoft.com/office/drawing/2014/main" id="{0FDF2257-03A5-4950-8C67-23A0385587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20000" y="301460"/>
            <a:ext cx="8833800" cy="809493"/>
          </a:xfrm>
        </p:spPr>
        <p:txBody>
          <a:bodyPr/>
          <a:lstStyle>
            <a:lvl1pPr>
              <a:defRPr/>
            </a:lvl1pPr>
          </a:lstStyle>
          <a:p>
            <a:r>
              <a:rPr lang="et-EE" dirty="0" smtClean="0"/>
              <a:t>Pealkiri</a:t>
            </a:r>
            <a:endParaRPr lang="et-EE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="" xmlns:a16="http://schemas.microsoft.com/office/drawing/2014/main" id="{20F24466-FD1E-44E4-A3F2-F6B18CEA95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20000" y="1825625"/>
            <a:ext cx="4140000" cy="396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 dirty="0"/>
          </a:p>
        </p:txBody>
      </p:sp>
      <p:sp>
        <p:nvSpPr>
          <p:cNvPr id="13" name="Content Placeholder 3">
            <a:extLst>
              <a:ext uri="{FF2B5EF4-FFF2-40B4-BE49-F238E27FC236}">
                <a16:creationId xmlns="" xmlns:a16="http://schemas.microsoft.com/office/drawing/2014/main" id="{225EE4DE-44C7-496A-86E7-AD2CE47902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13800" y="1825625"/>
            <a:ext cx="4140000" cy="396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3A532018-AABF-4E8E-96E4-650125EBD864}"/>
              </a:ext>
            </a:extLst>
          </p:cNvPr>
          <p:cNvCxnSpPr>
            <a:cxnSpLocks/>
          </p:cNvCxnSpPr>
          <p:nvPr userDrawn="1"/>
        </p:nvCxnSpPr>
        <p:spPr>
          <a:xfrm>
            <a:off x="2520000" y="1123993"/>
            <a:ext cx="8833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873909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aheslaid pealkirjag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3AE7-254D-4EE1-8539-0D2020D1A41E}" type="datetime1">
              <a:rPr lang="et-EE" smtClean="0"/>
              <a:t>24.11.2020</a:t>
            </a:fld>
            <a:endParaRPr lang="et-E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A5604DEA-1FF0-4C4B-86AB-2AC739068C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8"/>
          <a:stretch/>
        </p:blipFill>
        <p:spPr>
          <a:xfrm>
            <a:off x="-1" y="184919"/>
            <a:ext cx="1964287" cy="6472756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26449" y="315396"/>
            <a:ext cx="216000" cy="216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9705FB9A-5FEA-4486-902A-E9C47A7B21EC}" type="slidenum">
              <a:rPr lang="et-EE" smtClean="0"/>
              <a:pPr/>
              <a:t>‹#›</a:t>
            </a:fld>
            <a:endParaRPr lang="et-EE" dirty="0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8686E0A2-E2F1-43B9-8040-E8AD51A5B1E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2466" y="5879574"/>
            <a:ext cx="1519128" cy="631946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4" name="Title 1">
            <a:extLst>
              <a:ext uri="{FF2B5EF4-FFF2-40B4-BE49-F238E27FC236}">
                <a16:creationId xmlns="" xmlns:a16="http://schemas.microsoft.com/office/drawing/2014/main" id="{5C80EA46-515D-4253-9404-65B01FB6D2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19998" y="1709738"/>
            <a:ext cx="8827451" cy="2852737"/>
          </a:xfrm>
        </p:spPr>
        <p:txBody>
          <a:bodyPr anchor="b">
            <a:normAutofit/>
          </a:bodyPr>
          <a:lstStyle>
            <a:lvl1pPr>
              <a:defRPr sz="5000"/>
            </a:lvl1pPr>
          </a:lstStyle>
          <a:p>
            <a:r>
              <a:rPr lang="et-EE" dirty="0" smtClean="0"/>
              <a:t>Pealkiri</a:t>
            </a:r>
            <a:endParaRPr lang="et-EE" dirty="0"/>
          </a:p>
        </p:txBody>
      </p:sp>
      <p:sp>
        <p:nvSpPr>
          <p:cNvPr id="15" name="Text Placeholder 2">
            <a:extLst>
              <a:ext uri="{FF2B5EF4-FFF2-40B4-BE49-F238E27FC236}">
                <a16:creationId xmlns="" xmlns:a16="http://schemas.microsoft.com/office/drawing/2014/main" id="{2C97FB11-B742-416A-8B3C-AEB3702F9C4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520000" y="4589463"/>
            <a:ext cx="8827450" cy="1500187"/>
          </a:xfrm>
        </p:spPr>
        <p:txBody>
          <a:bodyPr>
            <a:normAutofit/>
          </a:bodyPr>
          <a:lstStyle>
            <a:lvl1pPr marL="0" indent="0">
              <a:buNone/>
              <a:defRPr sz="25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dirty="0" smtClean="0"/>
              <a:t>Alapealkiri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74125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3AE7-254D-4EE1-8539-0D2020D1A41E}" type="datetime1">
              <a:rPr lang="et-EE" smtClean="0"/>
              <a:t>24.11.2020</a:t>
            </a:fld>
            <a:endParaRPr lang="et-E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A5604DEA-1FF0-4C4B-86AB-2AC739068C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8"/>
          <a:stretch/>
        </p:blipFill>
        <p:spPr>
          <a:xfrm>
            <a:off x="-1" y="184919"/>
            <a:ext cx="1964287" cy="6472756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26449" y="315396"/>
            <a:ext cx="216000" cy="216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9705FB9A-5FEA-4486-902A-E9C47A7B21EC}" type="slidenum">
              <a:rPr lang="et-EE" smtClean="0"/>
              <a:pPr/>
              <a:t>‹#›</a:t>
            </a:fld>
            <a:endParaRPr lang="et-EE" dirty="0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8686E0A2-E2F1-43B9-8040-E8AD51A5B1E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2466" y="5879574"/>
            <a:ext cx="1519128" cy="631946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4" name="Title 1">
            <a:extLst>
              <a:ext uri="{FF2B5EF4-FFF2-40B4-BE49-F238E27FC236}">
                <a16:creationId xmlns="" xmlns:a16="http://schemas.microsoft.com/office/drawing/2014/main" id="{5C80EA46-515D-4253-9404-65B01FB6D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9998" y="1709738"/>
            <a:ext cx="8827451" cy="2852737"/>
          </a:xfrm>
        </p:spPr>
        <p:txBody>
          <a:bodyPr anchor="b">
            <a:normAutofit/>
          </a:bodyPr>
          <a:lstStyle>
            <a:lvl1pPr>
              <a:defRPr sz="5000"/>
            </a:lvl1pPr>
          </a:lstStyle>
          <a:p>
            <a:r>
              <a:rPr lang="en-US" smtClean="0"/>
              <a:t>Click to edit Master title style</a:t>
            </a:r>
            <a:endParaRPr lang="et-EE" dirty="0"/>
          </a:p>
        </p:txBody>
      </p:sp>
      <p:sp>
        <p:nvSpPr>
          <p:cNvPr id="15" name="Text Placeholder 2">
            <a:extLst>
              <a:ext uri="{FF2B5EF4-FFF2-40B4-BE49-F238E27FC236}">
                <a16:creationId xmlns="" xmlns:a16="http://schemas.microsoft.com/office/drawing/2014/main" id="{2C97FB11-B742-416A-8B3C-AEB3702F9C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20000" y="4589463"/>
            <a:ext cx="8827450" cy="1500187"/>
          </a:xfrm>
        </p:spPr>
        <p:txBody>
          <a:bodyPr>
            <a:normAutofit/>
          </a:bodyPr>
          <a:lstStyle>
            <a:lvl1pPr marL="0" indent="0">
              <a:buNone/>
              <a:defRPr sz="25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7085441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ged täpid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A1252A8A-7F85-4448-9902-67E65A786639}"/>
              </a:ext>
            </a:extLst>
          </p:cNvPr>
          <p:cNvSpPr/>
          <p:nvPr userDrawn="1"/>
        </p:nvSpPr>
        <p:spPr>
          <a:xfrm>
            <a:off x="0" y="0"/>
            <a:ext cx="212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A5604DEA-1FF0-4C4B-86AB-2AC739068C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8"/>
          <a:stretch/>
        </p:blipFill>
        <p:spPr>
          <a:xfrm>
            <a:off x="-1" y="184919"/>
            <a:ext cx="1964287" cy="647275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74C42614-1AA4-48FF-AF4D-C022494042B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lum brigh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53" r="-1566"/>
          <a:stretch/>
        </p:blipFill>
        <p:spPr>
          <a:xfrm>
            <a:off x="2306608" y="180000"/>
            <a:ext cx="9767287" cy="6472800"/>
          </a:xfrm>
          <a:prstGeom prst="rect">
            <a:avLst/>
          </a:prstGeom>
          <a:noFill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3AE7-254D-4EE1-8539-0D2020D1A41E}" type="datetime1">
              <a:rPr lang="et-EE" smtClean="0"/>
              <a:t>24.11.2020</a:t>
            </a:fld>
            <a:endParaRPr lang="et-E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D022D771-F0B1-4324-B091-6ACF2AB919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80812" y="754143"/>
            <a:ext cx="8472988" cy="1621857"/>
          </a:xfrm>
        </p:spPr>
        <p:txBody>
          <a:bodyPr anchor="t">
            <a:normAutofit/>
          </a:bodyPr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t-EE" dirty="0"/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498C008D-9536-430D-BDF4-5111B78F24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80812" y="2376000"/>
            <a:ext cx="8472988" cy="1029951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t-EE" dirty="0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8686E0A2-E2F1-43B9-8040-E8AD51A5B1E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2466" y="5879574"/>
            <a:ext cx="1519128" cy="631946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26449" y="315396"/>
            <a:ext cx="216000" cy="216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9705FB9A-5FEA-4486-902A-E9C47A7B21EC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82946825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stad täpid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74C42614-1AA4-48FF-AF4D-C022494042B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8" r="-1572"/>
          <a:stretch/>
        </p:blipFill>
        <p:spPr>
          <a:xfrm>
            <a:off x="2307600" y="180000"/>
            <a:ext cx="9756949" cy="6472800"/>
          </a:xfrm>
          <a:prstGeom prst="rect">
            <a:avLst/>
          </a:prstGeom>
          <a:noFill/>
        </p:spPr>
      </p:pic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A1252A8A-7F85-4448-9902-67E65A786639}"/>
              </a:ext>
            </a:extLst>
          </p:cNvPr>
          <p:cNvSpPr/>
          <p:nvPr userDrawn="1"/>
        </p:nvSpPr>
        <p:spPr>
          <a:xfrm>
            <a:off x="0" y="0"/>
            <a:ext cx="212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A5604DEA-1FF0-4C4B-86AB-2AC739068C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8"/>
          <a:stretch/>
        </p:blipFill>
        <p:spPr>
          <a:xfrm>
            <a:off x="-1" y="184919"/>
            <a:ext cx="1964287" cy="6472756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3AE7-254D-4EE1-8539-0D2020D1A41E}" type="datetime1">
              <a:rPr lang="et-EE" smtClean="0"/>
              <a:t>24.11.2020</a:t>
            </a:fld>
            <a:endParaRPr lang="et-E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D022D771-F0B1-4324-B091-6ACF2AB919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80812" y="754143"/>
            <a:ext cx="8472988" cy="1621857"/>
          </a:xfrm>
        </p:spPr>
        <p:txBody>
          <a:bodyPr anchor="t">
            <a:normAutofit/>
          </a:bodyPr>
          <a:lstStyle>
            <a:lvl1pPr algn="l">
              <a:defRPr sz="5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t-EE" dirty="0"/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498C008D-9536-430D-BDF4-5111B78F24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80812" y="2376000"/>
            <a:ext cx="8472988" cy="1029951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t-EE" dirty="0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8686E0A2-E2F1-43B9-8040-E8AD51A5B1E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2466" y="5879574"/>
            <a:ext cx="1519128" cy="631946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26449" y="315396"/>
            <a:ext cx="216000" cy="216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9705FB9A-5FEA-4486-902A-E9C47A7B21EC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81693166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="" xmlns:a16="http://schemas.microsoft.com/office/drawing/2014/main" id="{A5604DEA-1FF0-4C4B-86AB-2AC739068C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8"/>
          <a:stretch/>
        </p:blipFill>
        <p:spPr>
          <a:xfrm>
            <a:off x="-1" y="184919"/>
            <a:ext cx="1964287" cy="6472756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="" xmlns:a16="http://schemas.microsoft.com/office/drawing/2014/main" id="{2C275239-54E1-4C18-A44A-B89E0AB7D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0" y="301460"/>
            <a:ext cx="8833800" cy="809493"/>
          </a:xfrm>
          <a:prstGeom prst="rect">
            <a:avLst/>
          </a:prstGeom>
          <a:ln>
            <a:noFill/>
          </a:ln>
        </p:spPr>
        <p:txBody>
          <a:bodyPr vert="horz" lIns="36000" tIns="36000" rIns="36000" bIns="3600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t-EE" dirty="0"/>
          </a:p>
        </p:txBody>
      </p:sp>
      <p:sp>
        <p:nvSpPr>
          <p:cNvPr id="8" name="Text Placeholder 2">
            <a:extLst>
              <a:ext uri="{FF2B5EF4-FFF2-40B4-BE49-F238E27FC236}">
                <a16:creationId xmlns="" xmlns:a16="http://schemas.microsoft.com/office/drawing/2014/main" id="{5BF7452A-1532-4753-9323-1316B9C302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20000" y="1774362"/>
            <a:ext cx="8833800" cy="396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 dirty="0"/>
          </a:p>
        </p:txBody>
      </p:sp>
      <p:sp>
        <p:nvSpPr>
          <p:cNvPr id="9" name="Date Placeholder 3">
            <a:extLst>
              <a:ext uri="{FF2B5EF4-FFF2-40B4-BE49-F238E27FC236}">
                <a16:creationId xmlns="" xmlns:a16="http://schemas.microsoft.com/office/drawing/2014/main" id="{929E452E-1BDE-41F1-9CAF-629928E704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20000" y="6146396"/>
            <a:ext cx="9581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D3AE7-254D-4EE1-8539-0D2020D1A41E}" type="datetime1">
              <a:rPr lang="et-EE" smtClean="0"/>
              <a:t>24.11.2020</a:t>
            </a:fld>
            <a:endParaRPr lang="et-EE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="" xmlns:a16="http://schemas.microsoft.com/office/drawing/2014/main" id="{79E7ECBA-FF96-4E21-AA93-F645D40885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77241" y="6146395"/>
            <a:ext cx="75765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 dirty="0"/>
          </a:p>
        </p:txBody>
      </p:sp>
      <p:pic>
        <p:nvPicPr>
          <p:cNvPr id="16" name="Picture 2">
            <a:extLst>
              <a:ext uri="{FF2B5EF4-FFF2-40B4-BE49-F238E27FC236}">
                <a16:creationId xmlns="" xmlns:a16="http://schemas.microsoft.com/office/drawing/2014/main" id="{8686E0A2-E2F1-43B9-8040-E8AD51A5B1E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2466" y="5879574"/>
            <a:ext cx="1519128" cy="631946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7" name="Slide Number Placeholder 16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F44D2-8F40-45B5-8B53-A4C9D99E9C8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53753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3" r:id="rId3"/>
    <p:sldLayoutId id="2147483664" r:id="rId4"/>
    <p:sldLayoutId id="2147483662" r:id="rId5"/>
    <p:sldLayoutId id="2147483665" r:id="rId6"/>
    <p:sldLayoutId id="214748366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mailto:eve.valdvee@stat.ee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at.ee/pollumajandusloendu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at.ee/e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Põllumajandusloendus 2020</a:t>
            </a:r>
            <a:br>
              <a:rPr lang="et-EE" dirty="0" smtClean="0"/>
            </a:br>
            <a:r>
              <a:rPr lang="et-EE" sz="2700" dirty="0" smtClean="0"/>
              <a:t>Ülevaade </a:t>
            </a:r>
            <a:r>
              <a:rPr lang="et-EE" sz="2700" dirty="0"/>
              <a:t>s</a:t>
            </a:r>
            <a:r>
              <a:rPr lang="et-EE" sz="2700" dirty="0" smtClean="0"/>
              <a:t>tatistikanõukogule</a:t>
            </a:r>
            <a:r>
              <a:rPr lang="et-EE" sz="3000" dirty="0"/>
              <a:t/>
            </a:r>
            <a:br>
              <a:rPr lang="et-EE" sz="3000" dirty="0"/>
            </a:br>
            <a:endParaRPr lang="et-EE" sz="3000" dirty="0"/>
          </a:p>
        </p:txBody>
      </p:sp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>
          <a:xfrm>
            <a:off x="2880812" y="2375999"/>
            <a:ext cx="8472988" cy="3645137"/>
          </a:xfrm>
        </p:spPr>
        <p:txBody>
          <a:bodyPr>
            <a:normAutofit/>
          </a:bodyPr>
          <a:lstStyle/>
          <a:p>
            <a:endParaRPr lang="et-EE" dirty="0"/>
          </a:p>
          <a:p>
            <a:r>
              <a:rPr lang="et-EE" dirty="0" smtClean="0"/>
              <a:t> </a:t>
            </a:r>
          </a:p>
          <a:p>
            <a:endParaRPr lang="et-EE" dirty="0" smtClean="0"/>
          </a:p>
          <a:p>
            <a:endParaRPr lang="et-EE" dirty="0"/>
          </a:p>
          <a:p>
            <a:r>
              <a:rPr lang="et-EE" sz="2000" b="1" dirty="0"/>
              <a:t>Eve Valdvee</a:t>
            </a:r>
          </a:p>
          <a:p>
            <a:r>
              <a:rPr lang="et-EE" sz="2000" dirty="0"/>
              <a:t>p</a:t>
            </a:r>
            <a:r>
              <a:rPr lang="et-EE" sz="2000" dirty="0" smtClean="0"/>
              <a:t>õllumajandusloenduse projektijuht, </a:t>
            </a:r>
          </a:p>
          <a:p>
            <a:r>
              <a:rPr lang="et-EE" sz="2000" dirty="0"/>
              <a:t>s</a:t>
            </a:r>
            <a:r>
              <a:rPr lang="et-EE" sz="2000" dirty="0" smtClean="0"/>
              <a:t>tatistikaameti juhtivanalüütik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7376" y="2276856"/>
            <a:ext cx="3347552" cy="3341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27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5FB9A-5FEA-4486-902A-E9C47A7B21EC}" type="slidenum">
              <a:rPr lang="et-EE" smtClean="0"/>
              <a:pPr/>
              <a:t>10</a:t>
            </a:fld>
            <a:endParaRPr lang="et-E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9998" y="642552"/>
            <a:ext cx="8827451" cy="1326291"/>
          </a:xfrm>
        </p:spPr>
        <p:txBody>
          <a:bodyPr>
            <a:normAutofit fontScale="90000"/>
          </a:bodyPr>
          <a:lstStyle/>
          <a:p>
            <a:r>
              <a:rPr lang="et-EE" sz="1800" dirty="0" smtClean="0"/>
              <a:t/>
            </a:r>
            <a:br>
              <a:rPr lang="et-EE" sz="1800" dirty="0" smtClean="0"/>
            </a:br>
            <a:r>
              <a:rPr lang="et-EE" sz="1800" dirty="0" smtClean="0"/>
              <a:t/>
            </a:r>
            <a:br>
              <a:rPr lang="et-EE" sz="1800" dirty="0" smtClean="0"/>
            </a:br>
            <a:r>
              <a:rPr lang="et-EE" dirty="0" smtClean="0"/>
              <a:t/>
            </a:r>
            <a:br>
              <a:rPr lang="et-EE" dirty="0" smtClean="0"/>
            </a:br>
            <a:r>
              <a:rPr lang="et-EE" dirty="0" smtClean="0"/>
              <a:t/>
            </a:r>
            <a:br>
              <a:rPr lang="et-EE" dirty="0" smtClean="0"/>
            </a:br>
            <a:r>
              <a:rPr lang="et-EE" dirty="0" smtClean="0"/>
              <a:t>Tänan!</a:t>
            </a:r>
            <a:endParaRPr lang="et-E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20000" y="2199504"/>
            <a:ext cx="8827450" cy="4301050"/>
          </a:xfrm>
        </p:spPr>
        <p:txBody>
          <a:bodyPr>
            <a:normAutofit/>
          </a:bodyPr>
          <a:lstStyle/>
          <a:p>
            <a:r>
              <a:rPr lang="et-EE" sz="1600" b="1" dirty="0" smtClean="0">
                <a:solidFill>
                  <a:srgbClr val="222222"/>
                </a:solidFill>
                <a:sym typeface="Helvetica"/>
              </a:rPr>
              <a:t>Eve Valdvee</a:t>
            </a:r>
            <a:r>
              <a:rPr lang="fi-FI" sz="1600" dirty="0">
                <a:solidFill>
                  <a:srgbClr val="222222"/>
                </a:solidFill>
                <a:sym typeface="Helvetica"/>
              </a:rPr>
              <a:t/>
            </a:r>
            <a:br>
              <a:rPr lang="fi-FI" sz="1600" dirty="0">
                <a:solidFill>
                  <a:srgbClr val="222222"/>
                </a:solidFill>
                <a:sym typeface="Helvetica"/>
              </a:rPr>
            </a:br>
            <a:r>
              <a:rPr lang="et-EE" sz="1600" dirty="0" smtClean="0">
                <a:solidFill>
                  <a:srgbClr val="222222"/>
                </a:solidFill>
                <a:sym typeface="Helvetica"/>
              </a:rPr>
              <a:t>põllumajandusloenduse projektijuht, statistikaameti juhtivanalüütik</a:t>
            </a:r>
            <a:r>
              <a:rPr lang="et-EE" sz="1600" dirty="0">
                <a:solidFill>
                  <a:srgbClr val="222222"/>
                </a:solidFill>
                <a:sym typeface="Helvetica"/>
              </a:rPr>
              <a:t/>
            </a:r>
            <a:br>
              <a:rPr lang="et-EE" sz="1600" dirty="0">
                <a:solidFill>
                  <a:srgbClr val="222222"/>
                </a:solidFill>
                <a:sym typeface="Helvetica"/>
              </a:rPr>
            </a:br>
            <a:r>
              <a:rPr lang="et-EE" sz="1600" dirty="0" smtClean="0">
                <a:solidFill>
                  <a:srgbClr val="222222"/>
                </a:solidFill>
                <a:sym typeface="Helvetica"/>
                <a:hlinkClick r:id="rId2"/>
              </a:rPr>
              <a:t>eve.valdvee@stat.ee</a:t>
            </a:r>
            <a:endParaRPr lang="et-EE" sz="1600" dirty="0" smtClean="0">
              <a:solidFill>
                <a:srgbClr val="222222"/>
              </a:solidFill>
              <a:sym typeface="Helvetica"/>
            </a:endParaRPr>
          </a:p>
          <a:p>
            <a:endParaRPr lang="et-EE" sz="1600" dirty="0" smtClean="0">
              <a:solidFill>
                <a:srgbClr val="222222"/>
              </a:solidFill>
              <a:sym typeface="Helvetica"/>
            </a:endParaRPr>
          </a:p>
          <a:p>
            <a:endParaRPr lang="et-EE" sz="1600" dirty="0" smtClean="0">
              <a:solidFill>
                <a:srgbClr val="222222"/>
              </a:solidFill>
              <a:sym typeface="Helvetica"/>
            </a:endParaRPr>
          </a:p>
          <a:p>
            <a:endParaRPr lang="et-EE" sz="1600" dirty="0">
              <a:solidFill>
                <a:srgbClr val="222222"/>
              </a:solidFill>
              <a:sym typeface="Helvetica"/>
            </a:endParaRPr>
          </a:p>
          <a:p>
            <a:endParaRPr lang="et-EE" sz="1600" dirty="0" smtClean="0">
              <a:solidFill>
                <a:srgbClr val="222222"/>
              </a:solidFill>
              <a:sym typeface="Helvetica"/>
            </a:endParaRPr>
          </a:p>
          <a:p>
            <a:endParaRPr lang="et-EE" sz="1600" dirty="0" smtClean="0">
              <a:solidFill>
                <a:srgbClr val="222222"/>
              </a:solidFill>
              <a:sym typeface="Helvetica"/>
            </a:endParaRPr>
          </a:p>
          <a:p>
            <a:endParaRPr lang="et-EE" sz="1600" dirty="0">
              <a:solidFill>
                <a:srgbClr val="222222"/>
              </a:solidFill>
              <a:sym typeface="Helvetica"/>
            </a:endParaRPr>
          </a:p>
          <a:p>
            <a:pPr algn="r"/>
            <a:r>
              <a:rPr lang="et-EE" sz="1600" i="1" dirty="0" smtClean="0">
                <a:solidFill>
                  <a:srgbClr val="222222"/>
                </a:solidFill>
                <a:sym typeface="Helvetica"/>
              </a:rPr>
              <a:t>Põllumajandusloendust </a:t>
            </a:r>
            <a:r>
              <a:rPr lang="et-EE" sz="1600" i="1" dirty="0" err="1" smtClean="0">
                <a:solidFill>
                  <a:srgbClr val="222222"/>
                </a:solidFill>
                <a:sym typeface="Helvetica"/>
              </a:rPr>
              <a:t>kaasrahastab</a:t>
            </a:r>
            <a:r>
              <a:rPr lang="et-EE" sz="1600" i="1" dirty="0" smtClean="0">
                <a:solidFill>
                  <a:srgbClr val="222222"/>
                </a:solidFill>
                <a:sym typeface="Helvetica"/>
              </a:rPr>
              <a:t> Euroopa Komisjon.</a:t>
            </a:r>
            <a:endParaRPr lang="et-EE" sz="1600" b="1" dirty="0">
              <a:solidFill>
                <a:srgbClr val="222222"/>
              </a:solidFill>
              <a:sym typeface="Helvetica"/>
            </a:endParaRPr>
          </a:p>
          <a:p>
            <a:pPr defTabSz="457200">
              <a:spcBef>
                <a:spcPts val="0"/>
              </a:spcBef>
              <a:defRPr sz="1200" b="1">
                <a:solidFill>
                  <a:srgbClr val="222222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fi-FI" sz="1600" b="1" dirty="0" smtClean="0">
                <a:solidFill>
                  <a:srgbClr val="222222"/>
                </a:solidFill>
                <a:sym typeface="Helvetica"/>
              </a:rPr>
              <a:t>EESTI STATISTIKA</a:t>
            </a:r>
            <a:r>
              <a:rPr lang="et-EE" sz="1600" b="1" dirty="0" smtClean="0">
                <a:solidFill>
                  <a:srgbClr val="222222"/>
                </a:solidFill>
                <a:sym typeface="Helvetica"/>
              </a:rPr>
              <a:t> </a:t>
            </a:r>
            <a:endParaRPr lang="fi-FI" sz="1600" b="1" dirty="0" smtClean="0">
              <a:solidFill>
                <a:srgbClr val="222222"/>
              </a:solidFill>
              <a:sym typeface="Helvetica"/>
            </a:endParaRPr>
          </a:p>
          <a:p>
            <a:pPr defTabSz="457200">
              <a:spcBef>
                <a:spcPts val="0"/>
              </a:spcBef>
              <a:defRPr sz="120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+mj-lt"/>
                <a:ea typeface="+mj-ea"/>
                <a:cs typeface="+mj-cs"/>
                <a:sym typeface="Helvetica"/>
              </a:defRPr>
            </a:pPr>
            <a:r>
              <a:rPr lang="fi-FI" sz="1600" u="sng" dirty="0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sym typeface="Helvetica"/>
              </a:rPr>
              <a:t>www.stat.ee</a:t>
            </a:r>
            <a:endParaRPr lang="fi-FI" sz="1600" u="sng" dirty="0">
              <a:solidFill>
                <a:srgbClr val="222222"/>
              </a:solidFill>
              <a:uFill>
                <a:solidFill>
                  <a:srgbClr val="0000FF"/>
                </a:solidFill>
              </a:uFill>
              <a:sym typeface="Helvetica"/>
            </a:endParaRPr>
          </a:p>
          <a:p>
            <a:pPr defTabSz="457200">
              <a:spcBef>
                <a:spcPts val="0"/>
              </a:spcBef>
              <a:defRPr sz="1200">
                <a:solidFill>
                  <a:srgbClr val="222222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fi-FI" sz="1600" dirty="0" err="1">
                <a:solidFill>
                  <a:srgbClr val="222222"/>
                </a:solidFill>
                <a:sym typeface="Helvetica"/>
              </a:rPr>
              <a:t>Tatari</a:t>
            </a:r>
            <a:r>
              <a:rPr lang="fi-FI" sz="1600" dirty="0">
                <a:solidFill>
                  <a:srgbClr val="222222"/>
                </a:solidFill>
                <a:sym typeface="Helvetica"/>
              </a:rPr>
              <a:t> 51, 10134 </a:t>
            </a:r>
            <a:r>
              <a:rPr lang="fi-FI" sz="1600" dirty="0" err="1">
                <a:solidFill>
                  <a:srgbClr val="222222"/>
                </a:solidFill>
                <a:sym typeface="Helvetica"/>
              </a:rPr>
              <a:t>Tallinn</a:t>
            </a:r>
            <a:endParaRPr lang="fi-FI" sz="1600" dirty="0">
              <a:solidFill>
                <a:srgbClr val="222222"/>
              </a:solidFill>
              <a:sym typeface="Helvetica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-602336"/>
            <a:ext cx="76944" cy="166187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253920" rIns="0" bIns="126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altLang="et-EE" sz="1200" b="0" i="0" u="none" strike="noStrike" cap="none" normalizeH="0" baseline="0" dirty="0" smtClean="0">
                <a:ln>
                  <a:noFill/>
                </a:ln>
                <a:solidFill>
                  <a:srgbClr val="595959"/>
                </a:solidFill>
                <a:effectLst/>
                <a:latin typeface="Roboto" panose="02000000000000000000" pitchFamily="2" charset="0"/>
              </a:rPr>
              <a:t>  </a:t>
            </a:r>
            <a:endParaRPr kumimoji="0" lang="et-EE" altLang="et-EE" sz="2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Roboto" panose="02000000000000000000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altLang="et-EE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altLang="et-EE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t-EE" altLang="et-EE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t-EE" altLang="et-EE" sz="4100" b="0" i="0" u="none" strike="noStrike" cap="none" normalizeH="0" baseline="0" dirty="0" smtClean="0">
              <a:ln>
                <a:noFill/>
              </a:ln>
              <a:solidFill>
                <a:srgbClr val="595959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770" y="5422299"/>
            <a:ext cx="1333500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94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5FB9A-5FEA-4486-902A-E9C47A7B21EC}" type="slidenum">
              <a:rPr lang="et-EE" smtClean="0"/>
              <a:pPr/>
              <a:t>2</a:t>
            </a:fld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20000" y="1563624"/>
            <a:ext cx="8833800" cy="4170426"/>
          </a:xfrm>
        </p:spPr>
        <p:txBody>
          <a:bodyPr/>
          <a:lstStyle/>
          <a:p>
            <a:r>
              <a:rPr lang="et-EE" dirty="0" smtClean="0"/>
              <a:t>Mis on põllumajandusloendus ja miks seda korraldatakse</a:t>
            </a:r>
          </a:p>
          <a:p>
            <a:r>
              <a:rPr lang="et-EE" dirty="0" smtClean="0"/>
              <a:t>Seadusandlik alus ja finantseerimine</a:t>
            </a:r>
          </a:p>
          <a:p>
            <a:r>
              <a:rPr lang="et-EE" dirty="0" smtClean="0"/>
              <a:t>Metoodika ja korraldus</a:t>
            </a:r>
          </a:p>
          <a:p>
            <a:r>
              <a:rPr lang="et-EE" dirty="0" smtClean="0"/>
              <a:t>Loendusüksused</a:t>
            </a:r>
          </a:p>
          <a:p>
            <a:r>
              <a:rPr lang="et-EE" dirty="0" smtClean="0"/>
              <a:t>Andmete kogumine küsimustikega</a:t>
            </a:r>
          </a:p>
          <a:p>
            <a:r>
              <a:rPr lang="et-EE" dirty="0" smtClean="0"/>
              <a:t>Andmete kogumine registritest</a:t>
            </a:r>
          </a:p>
          <a:p>
            <a:r>
              <a:rPr lang="et-EE" dirty="0" smtClean="0"/>
              <a:t>Tulemuste avaldamine</a:t>
            </a:r>
            <a:endParaRPr lang="et-EE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Teemad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572076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5FB9A-5FEA-4486-902A-E9C47A7B21EC}" type="slidenum">
              <a:rPr lang="et-EE" smtClean="0"/>
              <a:pPr/>
              <a:t>3</a:t>
            </a:fld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20000" y="1581912"/>
            <a:ext cx="9028872" cy="4873752"/>
          </a:xfrm>
        </p:spPr>
        <p:txBody>
          <a:bodyPr>
            <a:normAutofit/>
          </a:bodyPr>
          <a:lstStyle/>
          <a:p>
            <a:r>
              <a:rPr lang="et-EE" dirty="0" smtClean="0"/>
              <a:t>Põllumajandusloendusi korraldatakse iga kümne aasta tagant enamikus maailma riikides, nende korraldamist koordineerib </a:t>
            </a:r>
            <a:r>
              <a:rPr lang="et-EE" dirty="0"/>
              <a:t>ÜRO Toidu- ja Põllumajandusorganisatsioon (FAO</a:t>
            </a:r>
            <a:r>
              <a:rPr lang="et-EE" dirty="0" smtClean="0"/>
              <a:t>).</a:t>
            </a:r>
            <a:endParaRPr lang="et-EE" dirty="0"/>
          </a:p>
          <a:p>
            <a:r>
              <a:rPr lang="et-EE" dirty="0" smtClean="0"/>
              <a:t>EL-is </a:t>
            </a:r>
            <a:r>
              <a:rPr lang="et-EE" dirty="0"/>
              <a:t>on põllumajandusloenduste korraldamine kõigile liikmesriikidele iga 10 aasta järel </a:t>
            </a:r>
            <a:r>
              <a:rPr lang="et-EE" dirty="0" smtClean="0"/>
              <a:t>kohustuslik ja kokku on lepitud ühine metoodika, näitajad jms.</a:t>
            </a:r>
            <a:endParaRPr lang="et-EE" dirty="0"/>
          </a:p>
          <a:p>
            <a:r>
              <a:rPr lang="et-EE" dirty="0" smtClean="0"/>
              <a:t>Põllumajandusloendus on kõikne põllumajanduse struktuuri uuring, millega hõlmatakse majapidamiste kõik põhilised tegevusvaldkonnad.</a:t>
            </a:r>
          </a:p>
          <a:p>
            <a:r>
              <a:rPr lang="et-EE" dirty="0" smtClean="0"/>
              <a:t>Saadakse info, kui palju ja milliseid põllumajanduslikke majapidamisi riigis on.</a:t>
            </a:r>
          </a:p>
          <a:p>
            <a:r>
              <a:rPr lang="et-EE" dirty="0" smtClean="0"/>
              <a:t>Saadakse sisend põllumajandus- ja keskkonnavaldkonna otsusteks.</a:t>
            </a:r>
          </a:p>
          <a:p>
            <a:r>
              <a:rPr lang="et-EE" dirty="0"/>
              <a:t>Sarnaseid valikuuringuid korraldatakse iga kolme-nelja aasta järel.</a:t>
            </a:r>
          </a:p>
          <a:p>
            <a:r>
              <a:rPr lang="et-EE" dirty="0" smtClean="0"/>
              <a:t>Sel aastal toimub Eestis </a:t>
            </a:r>
            <a:r>
              <a:rPr lang="et-EE" dirty="0"/>
              <a:t>seitsmes </a:t>
            </a:r>
            <a:r>
              <a:rPr lang="et-EE" dirty="0" smtClean="0"/>
              <a:t>põllumajandusloendus.</a:t>
            </a:r>
            <a:endParaRPr lang="et-EE" dirty="0"/>
          </a:p>
          <a:p>
            <a:r>
              <a:rPr lang="et-EE" dirty="0"/>
              <a:t>Põllumajandusloenduse </a:t>
            </a:r>
            <a:r>
              <a:rPr lang="et-EE" dirty="0" smtClean="0"/>
              <a:t>info veebis: </a:t>
            </a:r>
            <a:r>
              <a:rPr lang="et-EE" b="1" dirty="0" smtClean="0">
                <a:hlinkClick r:id="rId2"/>
              </a:rPr>
              <a:t>www.stat.ee/pollumajandusloendus</a:t>
            </a:r>
            <a:r>
              <a:rPr lang="et-EE" b="1" dirty="0" smtClean="0"/>
              <a:t>.</a:t>
            </a:r>
            <a:endParaRPr lang="et-EE" dirty="0"/>
          </a:p>
          <a:p>
            <a:endParaRPr lang="et-EE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M</a:t>
            </a:r>
            <a:r>
              <a:rPr lang="et-EE" sz="3100" dirty="0" smtClean="0"/>
              <a:t>is on põllumajandusloendus ja miks seda korraldatakse</a:t>
            </a:r>
            <a:endParaRPr lang="et-EE" sz="3100" dirty="0"/>
          </a:p>
        </p:txBody>
      </p:sp>
    </p:spTree>
    <p:extLst>
      <p:ext uri="{BB962C8B-B14F-4D97-AF65-F5344CB8AC3E}">
        <p14:creationId xmlns:p14="http://schemas.microsoft.com/office/powerpoint/2010/main" val="2334203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5FB9A-5FEA-4486-902A-E9C47A7B21EC}" type="slidenum">
              <a:rPr lang="et-EE" smtClean="0"/>
              <a:pPr/>
              <a:t>4</a:t>
            </a:fld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20000" y="1545336"/>
            <a:ext cx="8833800" cy="4736592"/>
          </a:xfrm>
        </p:spPr>
        <p:txBody>
          <a:bodyPr>
            <a:normAutofit fontScale="92500"/>
          </a:bodyPr>
          <a:lstStyle/>
          <a:p>
            <a:r>
              <a:rPr lang="et-EE" sz="2200" dirty="0" smtClean="0"/>
              <a:t>2015. aastal võeti </a:t>
            </a:r>
            <a:r>
              <a:rPr lang="et-EE" sz="2200" dirty="0" err="1" smtClean="0"/>
              <a:t>ESSC-l</a:t>
            </a:r>
            <a:r>
              <a:rPr lang="et-EE" sz="2200" dirty="0" smtClean="0"/>
              <a:t> vastu EL-i põllumajandusstatistika strateegia, mis nägi ette olemasoleva põllumajandusstatistika seadusandluse uuendamist.</a:t>
            </a:r>
          </a:p>
          <a:p>
            <a:r>
              <a:rPr lang="et-EE" sz="2200" dirty="0" smtClean="0"/>
              <a:t>2018. aastal võeti vastu põllumajandusstatistika esimene raammäärus, st Euroopa Parlamendi ja Nõukogu määrus 2018/1091 (</a:t>
            </a:r>
            <a:r>
              <a:rPr lang="et-EE" sz="2200" i="1" dirty="0" err="1" smtClean="0"/>
              <a:t>Integrated</a:t>
            </a:r>
            <a:r>
              <a:rPr lang="et-EE" sz="2200" i="1" dirty="0" smtClean="0"/>
              <a:t> Farm </a:t>
            </a:r>
            <a:r>
              <a:rPr lang="et-EE" sz="2200" i="1" dirty="0" err="1" smtClean="0"/>
              <a:t>Statistics</a:t>
            </a:r>
            <a:r>
              <a:rPr lang="et-EE" sz="2200" i="1" dirty="0" smtClean="0"/>
              <a:t>), </a:t>
            </a:r>
            <a:r>
              <a:rPr lang="et-EE" sz="2200" dirty="0" smtClean="0"/>
              <a:t>mis määrab nii 2020. aasta põllumajandusloenduse kui ka 2023. ja 2026. aasta valikuuringute korraldamise.</a:t>
            </a:r>
          </a:p>
          <a:p>
            <a:r>
              <a:rPr lang="et-EE" sz="2200" dirty="0" smtClean="0"/>
              <a:t>Sellele järgnesid 2020. aasta põllumajandusloenduse rakendusaktid:</a:t>
            </a:r>
          </a:p>
          <a:p>
            <a:pPr lvl="1"/>
            <a:r>
              <a:rPr lang="et-EE" sz="2100" dirty="0"/>
              <a:t>2018/1874 – moodulite </a:t>
            </a:r>
            <a:r>
              <a:rPr lang="et-EE" sz="2100" dirty="0" smtClean="0"/>
              <a:t>näitajate ja kõigi definitsioonide kohta</a:t>
            </a:r>
          </a:p>
          <a:p>
            <a:pPr lvl="1"/>
            <a:r>
              <a:rPr lang="et-EE" sz="2100" dirty="0"/>
              <a:t>2020/405 – kvaliteediaruannete </a:t>
            </a:r>
            <a:r>
              <a:rPr lang="et-EE" sz="2100" dirty="0" smtClean="0"/>
              <a:t>kohta</a:t>
            </a:r>
          </a:p>
          <a:p>
            <a:r>
              <a:rPr lang="et-EE" sz="2200" dirty="0"/>
              <a:t>Põllumajandusloenduse korraldust reguleerib ka </a:t>
            </a:r>
            <a:r>
              <a:rPr lang="et-EE" sz="2200" dirty="0" smtClean="0"/>
              <a:t>riiklik </a:t>
            </a:r>
            <a:r>
              <a:rPr lang="et-EE" sz="2200" dirty="0"/>
              <a:t>statistika seadus.  </a:t>
            </a:r>
          </a:p>
          <a:p>
            <a:r>
              <a:rPr lang="et-EE" sz="2200" dirty="0" smtClean="0"/>
              <a:t>Finantseerimisel on abiks </a:t>
            </a:r>
            <a:r>
              <a:rPr lang="et-EE" sz="2200" dirty="0" err="1" smtClean="0"/>
              <a:t>Eurostati</a:t>
            </a:r>
            <a:r>
              <a:rPr lang="et-EE" sz="2200" dirty="0" smtClean="0"/>
              <a:t> </a:t>
            </a:r>
            <a:r>
              <a:rPr lang="et-EE" sz="2200" dirty="0"/>
              <a:t>grandid:</a:t>
            </a:r>
          </a:p>
          <a:p>
            <a:pPr lvl="1"/>
            <a:r>
              <a:rPr lang="et-EE" sz="2100" dirty="0" smtClean="0"/>
              <a:t>august </a:t>
            </a:r>
            <a:r>
              <a:rPr lang="et-EE" sz="2100" dirty="0"/>
              <a:t>2018 – </a:t>
            </a:r>
            <a:r>
              <a:rPr lang="et-EE" sz="2100" dirty="0" smtClean="0"/>
              <a:t>detsember </a:t>
            </a:r>
            <a:r>
              <a:rPr lang="et-EE" sz="2100" dirty="0"/>
              <a:t>2019 – </a:t>
            </a:r>
            <a:r>
              <a:rPr lang="et-EE" sz="2100" dirty="0" smtClean="0"/>
              <a:t>grant põllumajandusloenduse ettevalmistustöödeks</a:t>
            </a:r>
          </a:p>
          <a:p>
            <a:pPr lvl="1"/>
            <a:r>
              <a:rPr lang="et-EE" sz="2100" dirty="0" smtClean="0"/>
              <a:t>aprill </a:t>
            </a:r>
            <a:r>
              <a:rPr lang="et-EE" sz="2100" dirty="0"/>
              <a:t>2019 – märts 2022 – </a:t>
            </a:r>
            <a:r>
              <a:rPr lang="et-EE" sz="2100" dirty="0" smtClean="0"/>
              <a:t>grant põllumajandusloenduse korraldamiseks</a:t>
            </a:r>
            <a:endParaRPr lang="et-EE" sz="2100" dirty="0"/>
          </a:p>
          <a:p>
            <a:endParaRPr lang="et-EE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Seadusandlik alus ja finantseerimine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25362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5FB9A-5FEA-4486-902A-E9C47A7B21EC}" type="slidenum">
              <a:rPr lang="et-EE" smtClean="0"/>
              <a:pPr/>
              <a:t>5</a:t>
            </a:fld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20000" y="1572768"/>
            <a:ext cx="8833800" cy="4837176"/>
          </a:xfrm>
        </p:spPr>
        <p:txBody>
          <a:bodyPr/>
          <a:lstStyle/>
          <a:p>
            <a:r>
              <a:rPr lang="et-EE" dirty="0" smtClean="0"/>
              <a:t>Lähtutakse uuest EL-is kokkulepitud metoodikast, sh uuest põllumajandusliku majapidamise </a:t>
            </a:r>
            <a:r>
              <a:rPr lang="et-EE" dirty="0" err="1" smtClean="0"/>
              <a:t>lävendist</a:t>
            </a:r>
            <a:r>
              <a:rPr lang="et-EE" dirty="0" smtClean="0"/>
              <a:t>.</a:t>
            </a:r>
          </a:p>
          <a:p>
            <a:r>
              <a:rPr lang="et-EE" dirty="0" smtClean="0"/>
              <a:t>Statistikaameti </a:t>
            </a:r>
            <a:r>
              <a:rPr lang="et-EE" dirty="0"/>
              <a:t>poolt </a:t>
            </a:r>
            <a:r>
              <a:rPr lang="et-EE" dirty="0" smtClean="0"/>
              <a:t>koostati erinevate </a:t>
            </a:r>
            <a:r>
              <a:rPr lang="et-EE" dirty="0"/>
              <a:t>allikate alusel </a:t>
            </a:r>
            <a:r>
              <a:rPr lang="et-EE" dirty="0" err="1" smtClean="0"/>
              <a:t>lävendit</a:t>
            </a:r>
            <a:r>
              <a:rPr lang="et-EE" dirty="0" smtClean="0"/>
              <a:t> ületavate võimalike üksuste loendusnimekiri.</a:t>
            </a:r>
            <a:endParaRPr lang="et-EE" dirty="0"/>
          </a:p>
          <a:p>
            <a:r>
              <a:rPr lang="et-EE" dirty="0" smtClean="0"/>
              <a:t>Andmeid kogutakse </a:t>
            </a:r>
            <a:r>
              <a:rPr lang="et-EE" dirty="0"/>
              <a:t>nii otse registritest kui ka </a:t>
            </a:r>
            <a:r>
              <a:rPr lang="et-EE" dirty="0" smtClean="0"/>
              <a:t>osaliselt eeltäidetud küsimustikega.</a:t>
            </a:r>
          </a:p>
          <a:p>
            <a:r>
              <a:rPr lang="et-EE" dirty="0" smtClean="0"/>
              <a:t>Andmeid kogutakse nii kõikselt kui ka valimipõhiselt:</a:t>
            </a:r>
          </a:p>
          <a:p>
            <a:pPr lvl="1"/>
            <a:r>
              <a:rPr lang="et-EE" dirty="0" smtClean="0"/>
              <a:t>põhiandmed (juhtimine, maakasutus, loomad) kogutakse kõigi </a:t>
            </a:r>
            <a:r>
              <a:rPr lang="et-EE" dirty="0" err="1" smtClean="0"/>
              <a:t>lävendit</a:t>
            </a:r>
            <a:r>
              <a:rPr lang="et-EE" dirty="0" smtClean="0"/>
              <a:t> ületavate põllumajanduslike majapidamiste kohta</a:t>
            </a:r>
          </a:p>
          <a:p>
            <a:pPr lvl="1"/>
            <a:r>
              <a:rPr lang="et-EE" dirty="0" smtClean="0"/>
              <a:t>tööjõu ja muude tulutoovate tegevuste mooduli, samuti loomapidamisviiside ja sõnnikumajanduse mooduli andmed kogutakse valimipõhiselt ainult osade majapidamiste kohta</a:t>
            </a:r>
          </a:p>
          <a:p>
            <a:pPr lvl="1"/>
            <a:r>
              <a:rPr lang="et-EE" dirty="0" smtClean="0"/>
              <a:t>maaeluarengu toetuste mooduli andmed seotakse kõigi põllumajanduslike majapidamistega</a:t>
            </a:r>
          </a:p>
          <a:p>
            <a:pPr marL="457200" lvl="1" indent="0">
              <a:buNone/>
            </a:pPr>
            <a:endParaRPr lang="et-EE" dirty="0" smtClean="0"/>
          </a:p>
          <a:p>
            <a:endParaRPr lang="et-EE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Metoodika ja korraldus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91539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5FB9A-5FEA-4486-902A-E9C47A7B21EC}" type="slidenum">
              <a:rPr lang="et-EE" smtClean="0"/>
              <a:pPr/>
              <a:t>6</a:t>
            </a:fld>
            <a:endParaRPr lang="et-EE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Loendusüksused</a:t>
            </a:r>
            <a:endParaRPr lang="et-EE" dirty="0"/>
          </a:p>
        </p:txBody>
      </p:sp>
      <p:sp>
        <p:nvSpPr>
          <p:cNvPr id="5" name="Content Placeholder 2"/>
          <p:cNvSpPr>
            <a:spLocks noGrp="1"/>
          </p:cNvSpPr>
          <p:nvPr>
            <p:ph sz="quarter" idx="13"/>
          </p:nvPr>
        </p:nvSpPr>
        <p:spPr>
          <a:xfrm>
            <a:off x="2520000" y="1570850"/>
            <a:ext cx="8833800" cy="447333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t-EE" sz="2200" dirty="0" smtClean="0"/>
              <a:t>Uuritakse kõiki põllumajanduslikke majapidamisi (nii juriidilisi kui ka füüsilisi isikuid), kus </a:t>
            </a:r>
            <a:r>
              <a:rPr lang="et-EE" sz="2200" dirty="0"/>
              <a:t>on vähemalt</a:t>
            </a:r>
            <a:r>
              <a:rPr lang="et-EE" sz="2200" dirty="0" smtClean="0"/>
              <a:t>:</a:t>
            </a:r>
          </a:p>
          <a:p>
            <a:r>
              <a:rPr lang="et-EE" sz="2200" dirty="0" smtClean="0"/>
              <a:t>5 </a:t>
            </a:r>
            <a:r>
              <a:rPr lang="et-EE" sz="2200" dirty="0"/>
              <a:t>hektarit kasutatavat põllumajandusmaad </a:t>
            </a:r>
            <a:r>
              <a:rPr lang="et-EE" sz="2200" dirty="0" smtClean="0"/>
              <a:t>või</a:t>
            </a:r>
            <a:endParaRPr lang="et-EE" sz="2200" dirty="0"/>
          </a:p>
          <a:p>
            <a:r>
              <a:rPr lang="et-EE" sz="2200" dirty="0" smtClean="0"/>
              <a:t>2 </a:t>
            </a:r>
            <a:r>
              <a:rPr lang="et-EE" sz="2200" dirty="0"/>
              <a:t>hektarit põllumaad või</a:t>
            </a:r>
          </a:p>
          <a:p>
            <a:r>
              <a:rPr lang="et-EE" sz="2200" dirty="0" smtClean="0"/>
              <a:t>0,5 </a:t>
            </a:r>
            <a:r>
              <a:rPr lang="et-EE" sz="2200" dirty="0"/>
              <a:t>hektarit kartulit või</a:t>
            </a:r>
          </a:p>
          <a:p>
            <a:r>
              <a:rPr lang="et-EE" sz="2200" dirty="0" smtClean="0"/>
              <a:t>0,5 </a:t>
            </a:r>
            <a:r>
              <a:rPr lang="et-EE" sz="2200" dirty="0"/>
              <a:t>hektarit köögivilja ja maasikaid või</a:t>
            </a:r>
          </a:p>
          <a:p>
            <a:r>
              <a:rPr lang="et-EE" sz="2200" dirty="0" smtClean="0"/>
              <a:t>0,2 </a:t>
            </a:r>
            <a:r>
              <a:rPr lang="et-EE" sz="2200" dirty="0"/>
              <a:t>hektarit ravim- ja maitsetaimi, lilli ja ehistaimi, seemnekasvatuspinda, puukoole või</a:t>
            </a:r>
          </a:p>
          <a:p>
            <a:r>
              <a:rPr lang="et-EE" sz="2200" dirty="0" smtClean="0"/>
              <a:t>0,3 </a:t>
            </a:r>
            <a:r>
              <a:rPr lang="et-EE" sz="2200" dirty="0"/>
              <a:t>hektarit viljapuu- ja marjaaedu </a:t>
            </a:r>
            <a:r>
              <a:rPr lang="et-EE" sz="2200" dirty="0" smtClean="0"/>
              <a:t>ning </a:t>
            </a:r>
            <a:r>
              <a:rPr lang="et-EE" sz="2200" dirty="0"/>
              <a:t>muid püsikultuure või</a:t>
            </a:r>
          </a:p>
          <a:p>
            <a:r>
              <a:rPr lang="et-EE" sz="2200" dirty="0" smtClean="0"/>
              <a:t>100 </a:t>
            </a:r>
            <a:r>
              <a:rPr lang="et-EE" sz="2200" dirty="0"/>
              <a:t>m</a:t>
            </a:r>
            <a:r>
              <a:rPr lang="et-EE" sz="2200" baseline="30000" dirty="0"/>
              <a:t>2</a:t>
            </a:r>
            <a:r>
              <a:rPr lang="et-EE" sz="2200" dirty="0"/>
              <a:t> kasvuhooneid või</a:t>
            </a:r>
          </a:p>
          <a:p>
            <a:r>
              <a:rPr lang="et-EE" sz="2200" dirty="0" smtClean="0"/>
              <a:t>1,7 </a:t>
            </a:r>
            <a:r>
              <a:rPr lang="et-EE" sz="2200" dirty="0"/>
              <a:t>loomühikut </a:t>
            </a:r>
            <a:r>
              <a:rPr lang="et-EE" sz="2200" dirty="0" smtClean="0"/>
              <a:t>loomi</a:t>
            </a:r>
          </a:p>
          <a:p>
            <a:endParaRPr lang="et-EE" sz="2200" dirty="0"/>
          </a:p>
          <a:p>
            <a:r>
              <a:rPr lang="et-EE" sz="2200" dirty="0" smtClean="0"/>
              <a:t>Loendusnimekirja </a:t>
            </a:r>
            <a:r>
              <a:rPr lang="et-EE" sz="2200" dirty="0"/>
              <a:t>kuulus ligi 11 600 </a:t>
            </a:r>
            <a:r>
              <a:rPr lang="et-EE" sz="2200" dirty="0" smtClean="0"/>
              <a:t>majapidamist.</a:t>
            </a:r>
            <a:endParaRPr lang="et-EE" sz="2200" dirty="0"/>
          </a:p>
          <a:p>
            <a:endParaRPr lang="et-EE" sz="2200" dirty="0"/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87670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5FB9A-5FEA-4486-902A-E9C47A7B21EC}" type="slidenum">
              <a:rPr lang="et-EE" smtClean="0"/>
              <a:pPr/>
              <a:t>7</a:t>
            </a:fld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20000" y="1563624"/>
            <a:ext cx="8833800" cy="4562856"/>
          </a:xfrm>
        </p:spPr>
        <p:txBody>
          <a:bodyPr>
            <a:normAutofit/>
          </a:bodyPr>
          <a:lstStyle/>
          <a:p>
            <a:r>
              <a:rPr lang="et-EE" dirty="0"/>
              <a:t>Küsimustikuga </a:t>
            </a:r>
            <a:r>
              <a:rPr lang="et-EE" dirty="0" smtClean="0"/>
              <a:t>kogumine toimus 1</a:t>
            </a:r>
            <a:r>
              <a:rPr lang="et-EE" dirty="0"/>
              <a:t>. </a:t>
            </a:r>
            <a:r>
              <a:rPr lang="et-EE" dirty="0" smtClean="0"/>
              <a:t>septembrist </a:t>
            </a:r>
            <a:r>
              <a:rPr lang="et-EE" dirty="0"/>
              <a:t>15</a:t>
            </a:r>
            <a:r>
              <a:rPr lang="et-EE" dirty="0" smtClean="0"/>
              <a:t>. novembrini:</a:t>
            </a:r>
          </a:p>
          <a:p>
            <a:pPr lvl="1"/>
            <a:r>
              <a:rPr lang="et-EE" dirty="0" smtClean="0"/>
              <a:t>1.–20. septembrini veebis, kus täideti 26% küsimustikest</a:t>
            </a:r>
          </a:p>
          <a:p>
            <a:pPr lvl="1"/>
            <a:r>
              <a:rPr lang="et-EE" dirty="0" smtClean="0"/>
              <a:t>21</a:t>
            </a:r>
            <a:r>
              <a:rPr lang="et-EE" dirty="0"/>
              <a:t>. </a:t>
            </a:r>
            <a:r>
              <a:rPr lang="et-EE" dirty="0" smtClean="0"/>
              <a:t>septembrist </a:t>
            </a:r>
            <a:r>
              <a:rPr lang="et-EE" dirty="0"/>
              <a:t>– 15</a:t>
            </a:r>
            <a:r>
              <a:rPr lang="et-EE" dirty="0" smtClean="0"/>
              <a:t>. novembrini toimus telefoniküsitlus</a:t>
            </a:r>
          </a:p>
          <a:p>
            <a:pPr lvl="1"/>
            <a:r>
              <a:rPr lang="et-EE" dirty="0" smtClean="0"/>
              <a:t>kokku oli laekumine 98,3%</a:t>
            </a:r>
            <a:endParaRPr lang="et-EE" dirty="0"/>
          </a:p>
          <a:p>
            <a:r>
              <a:rPr lang="et-EE" dirty="0" smtClean="0"/>
              <a:t>Küsimustikele olid eeltäidetud järgmised andmed (sai vajadusel täpsustada):</a:t>
            </a:r>
            <a:endParaRPr lang="et-EE" dirty="0"/>
          </a:p>
          <a:p>
            <a:pPr lvl="1"/>
            <a:r>
              <a:rPr lang="et-EE" dirty="0" err="1" smtClean="0"/>
              <a:t>PRIA-s</a:t>
            </a:r>
            <a:r>
              <a:rPr lang="et-EE" dirty="0" smtClean="0"/>
              <a:t> registreeritud maakasutus põllumajanduskultuuri ja omandivormi järgi</a:t>
            </a:r>
          </a:p>
          <a:p>
            <a:pPr lvl="1"/>
            <a:r>
              <a:rPr lang="et-EE" dirty="0"/>
              <a:t>m</a:t>
            </a:r>
            <a:r>
              <a:rPr lang="et-EE" dirty="0" smtClean="0"/>
              <a:t>aa-ameti </a:t>
            </a:r>
            <a:r>
              <a:rPr lang="et-EE" dirty="0"/>
              <a:t>maavalduse </a:t>
            </a:r>
            <a:r>
              <a:rPr lang="et-EE" dirty="0" smtClean="0"/>
              <a:t>andmed metsamaa ja muu maa kohta</a:t>
            </a:r>
            <a:endParaRPr lang="et-EE" dirty="0"/>
          </a:p>
          <a:p>
            <a:pPr lvl="1"/>
            <a:r>
              <a:rPr lang="et-EE" dirty="0" err="1" smtClean="0"/>
              <a:t>PRIA-s</a:t>
            </a:r>
            <a:r>
              <a:rPr lang="et-EE" dirty="0" smtClean="0"/>
              <a:t> registreeritud loomade ja mesiperede arvud</a:t>
            </a:r>
          </a:p>
          <a:p>
            <a:pPr lvl="1"/>
            <a:r>
              <a:rPr lang="et-EE" dirty="0" smtClean="0"/>
              <a:t>PRIA sõnnikuhoidlad ja laotustehnika toetuste saamine</a:t>
            </a:r>
            <a:endParaRPr lang="et-EE" dirty="0"/>
          </a:p>
          <a:p>
            <a:pPr lvl="1"/>
            <a:r>
              <a:rPr lang="et-EE" dirty="0" smtClean="0"/>
              <a:t>PRIA järgi majapidamiste juhtide sünniaeg ja sugu</a:t>
            </a:r>
          </a:p>
          <a:p>
            <a:pPr lvl="1"/>
            <a:r>
              <a:rPr lang="et-EE" dirty="0"/>
              <a:t>t</a:t>
            </a:r>
            <a:r>
              <a:rPr lang="et-EE" dirty="0" smtClean="0"/>
              <a:t>öötamise registri töötajate arv tööaja järgi</a:t>
            </a:r>
            <a:endParaRPr lang="et-EE" dirty="0"/>
          </a:p>
          <a:p>
            <a:r>
              <a:rPr lang="et-EE" dirty="0" smtClean="0"/>
              <a:t>Küsimustike kogumist toetasid artiklid ja reklaam ajakirjanduses ning partnerite (sh nt PRIA, EPKK jt) kodulehekülgedel.</a:t>
            </a:r>
            <a:endParaRPr lang="et-EE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Andmete kogumine küsimustikega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589941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5FB9A-5FEA-4486-902A-E9C47A7B21EC}" type="slidenum">
              <a:rPr lang="et-EE" smtClean="0"/>
              <a:pPr/>
              <a:t>8</a:t>
            </a:fld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20000" y="1581912"/>
            <a:ext cx="8833800" cy="4152138"/>
          </a:xfrm>
        </p:spPr>
        <p:txBody>
          <a:bodyPr>
            <a:normAutofit/>
          </a:bodyPr>
          <a:lstStyle/>
          <a:p>
            <a:r>
              <a:rPr lang="et-EE" dirty="0" smtClean="0"/>
              <a:t>Loendusnimekiri koostati erinevate registrite andmete alusel (sh PRIA, põllumajandusameti, äriregistri andmed) juulis 2020.</a:t>
            </a:r>
          </a:p>
          <a:p>
            <a:r>
              <a:rPr lang="et-EE" dirty="0" smtClean="0"/>
              <a:t>Osa andmeid kogutakse otse registritest ja seotakse küsimustikuga kogutud andmetega 2021. aasta jaanuaris. Need on:</a:t>
            </a:r>
            <a:endParaRPr lang="et-EE" dirty="0"/>
          </a:p>
          <a:p>
            <a:pPr lvl="1"/>
            <a:r>
              <a:rPr lang="et-EE" dirty="0" smtClean="0"/>
              <a:t>PRIA toetuste andmed</a:t>
            </a:r>
            <a:endParaRPr lang="et-EE" dirty="0"/>
          </a:p>
          <a:p>
            <a:pPr lvl="1"/>
            <a:r>
              <a:rPr lang="et-EE" dirty="0"/>
              <a:t>p</a:t>
            </a:r>
            <a:r>
              <a:rPr lang="et-EE" dirty="0" smtClean="0"/>
              <a:t>õllumajandusameti </a:t>
            </a:r>
            <a:r>
              <a:rPr lang="et-EE" dirty="0"/>
              <a:t>mahepõllumajandusregistrist mahepõllumajandusliku taime- ja loomakasvatuse </a:t>
            </a:r>
            <a:r>
              <a:rPr lang="et-EE" dirty="0" smtClean="0"/>
              <a:t>andmed</a:t>
            </a:r>
            <a:endParaRPr lang="et-EE" dirty="0"/>
          </a:p>
          <a:p>
            <a:pPr lvl="1"/>
            <a:r>
              <a:rPr lang="et-EE" dirty="0" smtClean="0"/>
              <a:t>statistikaameti </a:t>
            </a:r>
            <a:r>
              <a:rPr lang="et-EE" dirty="0"/>
              <a:t>ettevõttegruppide registrist kontsernidesse kuulumise </a:t>
            </a:r>
            <a:r>
              <a:rPr lang="et-EE" dirty="0" smtClean="0"/>
              <a:t>andmed</a:t>
            </a:r>
          </a:p>
          <a:p>
            <a:r>
              <a:rPr lang="et-EE" dirty="0" smtClean="0"/>
              <a:t>Standardtoodangu koefitsiendid majapidamiste majanduslike suuruste ja tootmistüüpide määramiseks saame </a:t>
            </a:r>
            <a:r>
              <a:rPr lang="et-EE" dirty="0"/>
              <a:t>p</a:t>
            </a:r>
            <a:r>
              <a:rPr lang="et-EE" dirty="0" smtClean="0"/>
              <a:t>õllumajandusuuringute </a:t>
            </a:r>
            <a:r>
              <a:rPr lang="et-EE" dirty="0"/>
              <a:t>k</a:t>
            </a:r>
            <a:r>
              <a:rPr lang="et-EE" dirty="0" smtClean="0"/>
              <a:t>eskusest</a:t>
            </a:r>
            <a:r>
              <a:rPr lang="et-EE" dirty="0"/>
              <a:t>.</a:t>
            </a:r>
          </a:p>
          <a:p>
            <a:r>
              <a:rPr lang="et-EE" dirty="0" smtClean="0"/>
              <a:t>Majapidamiste tegevuskohtade </a:t>
            </a:r>
            <a:r>
              <a:rPr lang="et-EE" dirty="0"/>
              <a:t>andmed </a:t>
            </a:r>
            <a:r>
              <a:rPr lang="et-EE" dirty="0" smtClean="0"/>
              <a:t>määrati erinevate registrite andmete alusel INSPIRE ruudustiku koodidena.</a:t>
            </a:r>
          </a:p>
          <a:p>
            <a:endParaRPr lang="et-EE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Andmete kogumine registritest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805086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5FB9A-5FEA-4486-902A-E9C47A7B21EC}" type="slidenum">
              <a:rPr lang="et-EE" smtClean="0"/>
              <a:pPr/>
              <a:t>9</a:t>
            </a:fld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20000" y="1545336"/>
            <a:ext cx="8833800" cy="4188714"/>
          </a:xfrm>
        </p:spPr>
        <p:txBody>
          <a:bodyPr/>
          <a:lstStyle/>
          <a:p>
            <a:r>
              <a:rPr lang="et-EE" dirty="0"/>
              <a:t>Põllumajandusloenduse tulemused avaldatakse veebilehel </a:t>
            </a:r>
            <a:r>
              <a:rPr lang="et-EE" b="1" dirty="0" smtClean="0">
                <a:hlinkClick r:id="rId2"/>
              </a:rPr>
              <a:t>www.stat.ee/et</a:t>
            </a:r>
            <a:r>
              <a:rPr lang="et-EE" b="1" dirty="0" smtClean="0"/>
              <a:t>.</a:t>
            </a:r>
          </a:p>
          <a:p>
            <a:r>
              <a:rPr lang="et-EE" dirty="0" smtClean="0"/>
              <a:t>Esialgsete kokkuvõtete avaldamine esimesel võimalusel – ilmselt jaanuaris 2021.</a:t>
            </a:r>
          </a:p>
          <a:p>
            <a:r>
              <a:rPr lang="et-EE" dirty="0" smtClean="0"/>
              <a:t>Kõigi lõplike andmete avaldamine 2021. aasta jooksul.</a:t>
            </a:r>
          </a:p>
          <a:p>
            <a:r>
              <a:rPr lang="et-EE" dirty="0" err="1" smtClean="0"/>
              <a:t>Anonüümistatud</a:t>
            </a:r>
            <a:r>
              <a:rPr lang="et-EE" dirty="0" smtClean="0"/>
              <a:t> </a:t>
            </a:r>
            <a:r>
              <a:rPr lang="et-EE" dirty="0" smtClean="0"/>
              <a:t>üksikandmete ja põhjaliku kvaliteediaruande saatmine </a:t>
            </a:r>
            <a:r>
              <a:rPr lang="et-EE" dirty="0" err="1" smtClean="0"/>
              <a:t>Eurostati</a:t>
            </a:r>
            <a:r>
              <a:rPr lang="et-EE" dirty="0" smtClean="0"/>
              <a:t> hiljemalt 2022. aasta märtsiks.</a:t>
            </a:r>
          </a:p>
          <a:p>
            <a:endParaRPr lang="et-EE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Tulemuste avaldamine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753579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Statisitikaame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F1A84"/>
      </a:accent1>
      <a:accent2>
        <a:srgbClr val="F58FA9"/>
      </a:accent2>
      <a:accent3>
        <a:srgbClr val="FFBC45"/>
      </a:accent3>
      <a:accent4>
        <a:srgbClr val="3AD8CC"/>
      </a:accent4>
      <a:accent5>
        <a:srgbClr val="0F4FEF"/>
      </a:accent5>
      <a:accent6>
        <a:srgbClr val="F7694F"/>
      </a:accent6>
      <a:hlink>
        <a:srgbClr val="0000FF"/>
      </a:hlink>
      <a:folHlink>
        <a:srgbClr val="800080"/>
      </a:folHlink>
    </a:clrScheme>
    <a:fontScheme name="Statistikaamet">
      <a:majorFont>
        <a:latin typeface="Roboto"/>
        <a:ea typeface=""/>
        <a:cs typeface=""/>
      </a:majorFont>
      <a:minorFont>
        <a:latin typeface="Robo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3B00467-0B28-49C2-9546-916838C6C9A9}" vid="{1761ACD9-2581-4BA0-8D79-948F2F4385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1716</TotalTime>
  <Words>604</Words>
  <Application>Microsoft Office PowerPoint</Application>
  <PresentationFormat>Widescreen</PresentationFormat>
  <Paragraphs>106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Helvetica</vt:lpstr>
      <vt:lpstr>Roboto</vt:lpstr>
      <vt:lpstr>Roboto Light</vt:lpstr>
      <vt:lpstr>Office Theme</vt:lpstr>
      <vt:lpstr>Põllumajandusloendus 2020 Ülevaade statistikanõukogule </vt:lpstr>
      <vt:lpstr>Teemad</vt:lpstr>
      <vt:lpstr>Mis on põllumajandusloendus ja miks seda korraldatakse</vt:lpstr>
      <vt:lpstr>Seadusandlik alus ja finantseerimine</vt:lpstr>
      <vt:lpstr>Metoodika ja korraldus</vt:lpstr>
      <vt:lpstr>Loendusüksused</vt:lpstr>
      <vt:lpstr>Andmete kogumine küsimustikega</vt:lpstr>
      <vt:lpstr>Andmete kogumine registritest</vt:lpstr>
      <vt:lpstr>Tulemuste avaldamine</vt:lpstr>
      <vt:lpstr>    Tänan!</vt:lpstr>
    </vt:vector>
  </TitlesOfParts>
  <Company>RMIT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Eve Valdvee STAT</dc:creator>
  <cp:lastModifiedBy>Eve Valdvee STAT</cp:lastModifiedBy>
  <cp:revision>74</cp:revision>
  <dcterms:created xsi:type="dcterms:W3CDTF">2020-11-17T05:57:42Z</dcterms:created>
  <dcterms:modified xsi:type="dcterms:W3CDTF">2020-11-24T12:46:51Z</dcterms:modified>
</cp:coreProperties>
</file>