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92" r:id="rId2"/>
  </p:sldMasterIdLst>
  <p:notesMasterIdLst>
    <p:notesMasterId r:id="rId8"/>
  </p:notesMasterIdLst>
  <p:sldIdLst>
    <p:sldId id="310" r:id="rId3"/>
    <p:sldId id="339" r:id="rId4"/>
    <p:sldId id="3773" r:id="rId5"/>
    <p:sldId id="3775" r:id="rId6"/>
    <p:sldId id="32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C6"/>
    <a:srgbClr val="424D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89" autoAdjust="0"/>
    <p:restoredTop sz="82197"/>
  </p:normalViewPr>
  <p:slideViewPr>
    <p:cSldViewPr snapToGrid="0" snapToObjects="1">
      <p:cViewPr varScale="1">
        <p:scale>
          <a:sx n="92" d="100"/>
          <a:sy n="92" d="100"/>
        </p:scale>
        <p:origin x="1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FCB78-12EF-2444-96AD-D039400C1BAC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C205D-E22E-9A42-9279-D8B690E8D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89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4FBDC-A9BB-ED4B-8709-2CE62DB360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1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endParaRPr lang="et-EE" sz="1000" u="none" strike="noStrike" dirty="0">
              <a:effectLst/>
              <a:latin typeface="Aino" panose="02000603040504020204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5D3CC1-999D-4C69-A5AD-E3FB9D73205D}" type="slidenum">
              <a:rPr kumimoji="0" lang="et-EE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ino" panose="02000603040504020204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t-E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ino" panose="020006030405040202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868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endParaRPr lang="et-EE" sz="1000" i="0" u="none" strike="noStrike" dirty="0">
              <a:effectLst/>
              <a:latin typeface="Aino" panose="02000603040504020204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D3CC1-999D-4C69-A5AD-E3FB9D73205D}" type="slidenum">
              <a:rPr lang="et-EE" sz="1000" smtClean="0">
                <a:latin typeface="Aino" panose="02000603040504020204" pitchFamily="50" charset="0"/>
              </a:rPr>
              <a:t>3</a:t>
            </a:fld>
            <a:endParaRPr lang="et-EE" sz="1000" dirty="0">
              <a:latin typeface="Aino" panose="020006030405040202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15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endParaRPr lang="et-EE" sz="1000" i="0" u="none" strike="noStrike" dirty="0">
              <a:effectLst/>
              <a:latin typeface="Aino" panose="02000603040504020204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D3CC1-999D-4C69-A5AD-E3FB9D73205D}" type="slidenum">
              <a:rPr lang="et-EE" sz="1000" smtClean="0">
                <a:latin typeface="Aino" panose="02000603040504020204" pitchFamily="50" charset="0"/>
              </a:rPr>
              <a:t>4</a:t>
            </a:fld>
            <a:endParaRPr lang="et-EE" sz="1000" dirty="0">
              <a:latin typeface="Aino" panose="020006030405040202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38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A3335-45D0-7745-98E7-23EAC4E25F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1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8639E-80E4-AE4C-B7E6-7CED09196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2637D-E8E7-774B-A2DD-8F4303EB3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554C-7DD2-1D4C-B07E-248762BB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B41-001C-FE4F-9441-25C21E971314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0EC2B-DE81-F843-834E-E361C135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06B48-06C5-F24B-AFCA-6DC6D4FD9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B49B-A277-3144-A261-B56F4C80C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7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39621-9F2C-0340-8360-426C1AA87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F2406E-F08A-6241-8539-839363A30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C95E0-2160-414E-A0A3-AFCA92D2D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B41-001C-FE4F-9441-25C21E971314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45D4C-1ED1-ED48-8194-90A838CFF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DFA75-DDDB-C04D-8E50-54AB60987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B49B-A277-3144-A261-B56F4C80C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5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FBD584-2481-074E-9FA2-C561C5E5D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3EA75-2CBE-FE47-8C23-4F22DAF3D9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F2C6D-785C-8B45-8E25-3D4AC305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B41-001C-FE4F-9441-25C21E971314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48B2C-3A36-624F-A1C6-65B2DC09B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23B66-1BDA-B24B-B8DD-21C84D1FE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B49B-A277-3144-A261-B56F4C80C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30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0321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 + Full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rgbClr val="C4BEC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rgbClr val="575A5D"/>
                </a:solidFill>
              </a:defRPr>
            </a:lvl1pPr>
          </a:lstStyle>
          <a:p>
            <a:r>
              <a:rPr lang="et-EE" err="1"/>
              <a:t>Click</a:t>
            </a:r>
            <a:r>
              <a:rPr lang="et-EE"/>
              <a:t> </a:t>
            </a:r>
            <a:r>
              <a:rPr lang="et-EE" err="1"/>
              <a:t>to</a:t>
            </a:r>
            <a:r>
              <a:rPr lang="et-EE"/>
              <a:t> </a:t>
            </a:r>
            <a:r>
              <a:rPr lang="et-EE" err="1"/>
              <a:t>add</a:t>
            </a:r>
            <a:r>
              <a:rPr lang="et-EE"/>
              <a:t> </a:t>
            </a:r>
            <a:r>
              <a:rPr lang="et-EE" err="1"/>
              <a:t>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58802"/>
            <a:ext cx="6119812" cy="969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9" y="1628776"/>
            <a:ext cx="4824412" cy="1800225"/>
          </a:xfrm>
        </p:spPr>
        <p:txBody>
          <a:bodyPr anchor="t"/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1677651" y="3429000"/>
            <a:ext cx="250824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/>
            </a:lvl2pPr>
            <a:lvl3pPr marL="361942" indent="0">
              <a:buNone/>
              <a:defRPr sz="800"/>
            </a:lvl3pPr>
            <a:lvl4pPr marL="542912" indent="0">
              <a:buNone/>
              <a:defRPr sz="800"/>
            </a:lvl4pPr>
            <a:lvl5pPr marL="714357" indent="0">
              <a:buNone/>
              <a:defRPr sz="800"/>
            </a:lvl5pPr>
          </a:lstStyle>
          <a:p>
            <a:pPr lvl="0"/>
            <a:r>
              <a:rPr lang="en-US" dirty="0"/>
              <a:t>©</a:t>
            </a:r>
            <a:r>
              <a:rPr lang="et-EE" dirty="0"/>
              <a:t> </a:t>
            </a:r>
            <a:r>
              <a:rPr lang="et-EE" dirty="0" err="1"/>
              <a:t>Copyright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23889" y="4371977"/>
            <a:ext cx="4824412" cy="2486025"/>
          </a:xfrm>
        </p:spPr>
        <p:txBody>
          <a:bodyPr/>
          <a:lstStyle>
            <a:lvl1pPr marL="228594" indent="-228594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1pPr>
            <a:lvl2pPr marL="361942" indent="-180970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2pPr>
            <a:lvl3pPr marL="542912" indent="-180970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3pPr>
            <a:lvl4pPr marL="714357" indent="-171446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4pPr>
            <a:lvl5pPr marL="895328" indent="-180970">
              <a:buClr>
                <a:schemeClr val="bg1"/>
              </a:buClr>
              <a:buFont typeface="Aino" panose="02000603040504020204" pitchFamily="50" charset="0"/>
              <a:buChar char="+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827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524000" y="3429001"/>
            <a:ext cx="9902794" cy="189411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2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t-EE" dirty="0" err="1"/>
              <a:t>Click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Master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styles</a:t>
            </a:r>
            <a:endParaRPr lang="et-EE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58925" y="1373880"/>
            <a:ext cx="9867869" cy="184410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Siia kirjutan </a:t>
            </a:r>
            <a:br>
              <a:rPr lang="et-EE" dirty="0"/>
            </a:br>
            <a:r>
              <a:rPr lang="et-EE" dirty="0"/>
              <a:t>esitluse pealkirja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70000"/>
          </a:blip>
          <a:stretch>
            <a:fillRect/>
          </a:stretch>
        </p:blipFill>
        <p:spPr>
          <a:xfrm>
            <a:off x="8322782" y="3033584"/>
            <a:ext cx="5393216" cy="5393216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808892" y="6213231"/>
            <a:ext cx="2356339" cy="4337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558925" y="5650943"/>
            <a:ext cx="4537075" cy="7567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t-EE" dirty="0" err="1"/>
              <a:t>Click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Master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styles</a:t>
            </a:r>
            <a:endParaRPr lang="et-E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0071" y="384716"/>
            <a:ext cx="5734381" cy="5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52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982">
          <p15:clr>
            <a:srgbClr val="FBAE40"/>
          </p15:clr>
        </p15:guide>
        <p15:guide id="4" orient="horz" pos="278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he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668215"/>
            <a:ext cx="10515600" cy="3921247"/>
          </a:xfr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rPr lang="et-EE" dirty="0"/>
              <a:t>Vaheleht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35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t-EE" dirty="0"/>
              <a:t>Pealkiri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err="1"/>
              <a:t>Click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Master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styles</a:t>
            </a:r>
            <a:endParaRPr lang="et-EE" dirty="0"/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94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ul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t-EE" dirty="0"/>
              <a:t>Pealkiri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Click to edit Master text styles</a:t>
            </a:r>
          </a:p>
          <a:p>
            <a:pPr lvl="1"/>
            <a:r>
              <a:rPr lang="et-EE"/>
              <a:t>Second level</a:t>
            </a:r>
          </a:p>
          <a:p>
            <a:pPr lvl="2"/>
            <a:r>
              <a:rPr lang="et-EE"/>
              <a:t>Third level</a:t>
            </a:r>
          </a:p>
          <a:p>
            <a:pPr lvl="3"/>
            <a:r>
              <a:rPr lang="et-EE"/>
              <a:t>Fourth level</a:t>
            </a:r>
          </a:p>
          <a:p>
            <a:pPr lvl="4"/>
            <a:r>
              <a:rPr lang="et-E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82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 title="Pilt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72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7A8EA-CF7F-5348-AB95-C60CFFC5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EA7A4-6F7B-8346-9952-6FD8AC2BA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7FC8D-ED82-204B-90FC-BD43BD4F5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B41-001C-FE4F-9441-25C21E971314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5D810-8D9B-0549-BE99-98CDDC660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3C82F-83DD-0846-9632-B62AF258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B49B-A277-3144-A261-B56F4C80C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75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1ABA8-7849-E841-9F1D-BE2420B88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8F37A-3357-4740-906E-7D78EB9F1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57C17-9F64-EF4A-9CDA-74440FE32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B41-001C-FE4F-9441-25C21E971314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2E3A8-CF1B-F342-A075-77B76213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7BC3E-12AE-8C48-9944-C0F00C0B3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B49B-A277-3144-A261-B56F4C80C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0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E40A-354B-AF47-B955-16C6CD90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FC24B-497B-3A43-8BB4-EC1D823EF6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C82B1-F8B8-B046-85ED-318383C13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97CF7-31F0-B94B-BC67-C9A3152D9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B41-001C-FE4F-9441-25C21E971314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12EBB8-4004-F440-9BEF-A27A1B01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A617C-8F0C-BD49-BEE3-CDE750616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B49B-A277-3144-A261-B56F4C80C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7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4E423-2798-F547-AA2A-EEBB53C22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42258-5038-F44D-8BC0-30ED90EE1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5DF82C-F82C-F041-BC8E-A01545BD0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607F16-EF3D-5340-8D0F-60478AEBB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FFEC8B-1E27-1D49-ACC0-DE0FDC75B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E1D77-00B8-2B4B-9514-A8E2DD5B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B41-001C-FE4F-9441-25C21E971314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5D11AC-D084-614F-B1CA-41D598812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6E203-B893-B946-ADBA-6F53EF92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B49B-A277-3144-A261-B56F4C80C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8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B79FF-1929-2A46-ACF5-D171FDF2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6D4041-F430-DC42-9EC7-EAC75C830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B41-001C-FE4F-9441-25C21E971314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7F4E37-DB02-434E-827C-68C1BAB17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B38729-E9ED-0744-B6BE-694AF58F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B49B-A277-3144-A261-B56F4C80C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2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6181A7-D5D4-4D40-9133-8F0A3E39F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B41-001C-FE4F-9441-25C21E971314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846C79-0405-A840-AFFD-070BC7C6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AA04FE-041F-4B4F-8603-C7C91661E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B49B-A277-3144-A261-B56F4C80C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48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7A5C-0A77-B346-867D-D9F64220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A0614-57EB-F642-A06A-E0797AEDD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2BA18-114E-D543-A2A6-1DC267AE0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95DE6-AA5A-C146-9020-6BFF4C3E9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B41-001C-FE4F-9441-25C21E971314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E79E4-6F99-8F40-AE7B-9E97270D6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BAD9A-1AAB-7A48-883D-99D670DB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B49B-A277-3144-A261-B56F4C80C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5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6C8FB-3FEE-234D-B27F-DD564AF6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634FC8-6077-BA48-8687-84FCAF87A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963DE-85EE-EA44-8F76-9F83B0FAF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BB267-FA5C-A749-9CE1-67FB089AA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68B41-001C-FE4F-9441-25C21E971314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C19B5-C037-5245-9734-83C96D422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4554A-265C-A241-B6C1-B237BD4A9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B49B-A277-3144-A261-B56F4C80C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76086E-064C-3049-94EE-433BB0D7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049FB-BD4C-B34C-A272-3F0CD4507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D8C91-7AC2-7A49-B440-7871D4A25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68B41-001C-FE4F-9441-25C21E971314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3F69A-0023-F34A-9151-1162518C4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7D5CD-391A-D84D-884A-96D985ED7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DB49B-A277-3144-A261-B56F4C80C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7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4" r:id="rId12"/>
    <p:sldLayoutId id="214748371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5172"/>
            <a:ext cx="10515600" cy="10123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t-EE" dirty="0" err="1"/>
              <a:t>Click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Master</a:t>
            </a:r>
            <a:r>
              <a:rPr lang="et-EE" dirty="0"/>
              <a:t> </a:t>
            </a:r>
            <a:r>
              <a:rPr lang="et-EE" dirty="0" err="1"/>
              <a:t>title</a:t>
            </a:r>
            <a:r>
              <a:rPr lang="et-EE" dirty="0"/>
              <a:t> </a:t>
            </a:r>
            <a:r>
              <a:rPr lang="et-EE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47157"/>
            <a:ext cx="10515600" cy="44298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t-EE" dirty="0" err="1"/>
              <a:t>Click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edit</a:t>
            </a:r>
            <a:r>
              <a:rPr lang="et-EE" dirty="0"/>
              <a:t> </a:t>
            </a:r>
            <a:r>
              <a:rPr lang="et-EE" dirty="0" err="1"/>
              <a:t>Master</a:t>
            </a:r>
            <a:r>
              <a:rPr lang="et-EE" dirty="0"/>
              <a:t> </a:t>
            </a:r>
            <a:r>
              <a:rPr lang="et-EE" dirty="0" err="1"/>
              <a:t>text</a:t>
            </a:r>
            <a:r>
              <a:rPr lang="et-EE" dirty="0"/>
              <a:t> </a:t>
            </a:r>
            <a:r>
              <a:rPr lang="et-EE" dirty="0" err="1"/>
              <a:t>styles</a:t>
            </a:r>
            <a:endParaRPr lang="et-EE" dirty="0"/>
          </a:p>
          <a:p>
            <a:pPr lvl="1"/>
            <a:r>
              <a:rPr lang="et-EE" dirty="0" err="1"/>
              <a:t>Second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2"/>
            <a:r>
              <a:rPr lang="et-EE" dirty="0" err="1"/>
              <a:t>Third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3"/>
            <a:r>
              <a:rPr lang="et-EE" dirty="0" err="1"/>
              <a:t>Fourth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t-EE" dirty="0"/>
          </a:p>
          <a:p>
            <a:pPr lvl="4"/>
            <a:r>
              <a:rPr lang="et-EE" dirty="0" err="1"/>
              <a:t>Fifth</a:t>
            </a:r>
            <a:r>
              <a:rPr lang="et-EE" dirty="0"/>
              <a:t> </a:t>
            </a:r>
            <a:r>
              <a:rPr lang="et-EE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DB7A4-04D4-E940-9DA1-875A922175E5}" type="datetime1">
              <a:rPr lang="et-EE" smtClean="0"/>
              <a:t>24.11.20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7708" y="6275439"/>
            <a:ext cx="10486092" cy="2482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0" i="0">
                <a:solidFill>
                  <a:schemeClr val="bg1"/>
                </a:solidFill>
                <a:latin typeface="Atlas Grotesk Light" charset="0"/>
                <a:ea typeface="Atlas Grotesk Light" charset="0"/>
                <a:cs typeface="Atlas Grotesk Light" charset="0"/>
              </a:defRPr>
            </a:lvl1pPr>
          </a:lstStyle>
          <a:p>
            <a:fld id="{CBB7DF5A-D7C5-C949-A85B-717023AFBD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08" y="6257875"/>
            <a:ext cx="2708870" cy="26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9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Publico Headline" charset="0"/>
          <a:ea typeface="Publico Headline" charset="0"/>
          <a:cs typeface="Publico Headline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Tx/>
        <a:buNone/>
        <a:defRPr sz="2400" b="0" i="0" kern="1200">
          <a:solidFill>
            <a:schemeClr val="bg1"/>
          </a:solidFill>
          <a:latin typeface="Atlas Grotesk Light" charset="0"/>
          <a:ea typeface="Atlas Grotesk Light" charset="0"/>
          <a:cs typeface="Atlas Grotesk Light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/>
        <a:buChar char="•"/>
        <a:defRPr sz="2400" b="0" i="0" kern="1200">
          <a:solidFill>
            <a:schemeClr val="bg1"/>
          </a:solidFill>
          <a:latin typeface="Atlas Grotesk Light" charset="0"/>
          <a:ea typeface="Atlas Grotesk Light" charset="0"/>
          <a:cs typeface="Atlas Grotesk Light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/>
        <a:buChar char="•"/>
        <a:defRPr sz="1800" b="0" i="0" kern="1200">
          <a:solidFill>
            <a:schemeClr val="bg1"/>
          </a:solidFill>
          <a:latin typeface="Atlas Grotesk Light" charset="0"/>
          <a:ea typeface="Atlas Grotesk Light" charset="0"/>
          <a:cs typeface="Atlas Grotesk Light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/>
        <a:buChar char="•"/>
        <a:defRPr sz="1800" b="0" i="0" kern="1200">
          <a:solidFill>
            <a:schemeClr val="bg1"/>
          </a:solidFill>
          <a:latin typeface="Atlas Grotesk Light" charset="0"/>
          <a:ea typeface="Atlas Grotesk Light" charset="0"/>
          <a:cs typeface="Atlas Grotesk Light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/>
        <a:buChar char="•"/>
        <a:defRPr sz="1800" b="0" i="0" kern="1200">
          <a:solidFill>
            <a:schemeClr val="bg1"/>
          </a:solidFill>
          <a:latin typeface="Atlas Grotesk Light" charset="0"/>
          <a:ea typeface="Atlas Grotesk Light" charset="0"/>
          <a:cs typeface="Atlas Grotesk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3584" y="1978086"/>
            <a:ext cx="9704832" cy="1631757"/>
          </a:xfrm>
        </p:spPr>
        <p:txBody>
          <a:bodyPr>
            <a:normAutofit fontScale="90000"/>
          </a:bodyPr>
          <a:lstStyle/>
          <a:p>
            <a:r>
              <a:rPr lang="et-EE" sz="4400" dirty="0">
                <a:latin typeface="Aino Headline" panose="02000603040504020204" pitchFamily="2" charset="77"/>
              </a:rPr>
              <a:t>Andmehalduse nõuded (andmekirjeldus, andmekvaliteet) RIHA määruses</a:t>
            </a:r>
            <a:endParaRPr lang="et-EE" sz="4350" dirty="0">
              <a:latin typeface="Aino Headline" charset="0"/>
              <a:ea typeface="Aino Headline" charset="0"/>
              <a:cs typeface="Aino Headline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929" y="0"/>
            <a:ext cx="2500142" cy="1776417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8BAD23BB-1877-AD40-A557-DE302294B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584" y="4624733"/>
            <a:ext cx="9144000" cy="1856227"/>
          </a:xfrm>
        </p:spPr>
        <p:txBody>
          <a:bodyPr>
            <a:normAutofit/>
          </a:bodyPr>
          <a:lstStyle/>
          <a:p>
            <a:pPr algn="l"/>
            <a:r>
              <a:rPr lang="et-EE" sz="2800" b="1">
                <a:latin typeface="Aino" charset="0"/>
                <a:ea typeface="Aino" charset="0"/>
                <a:cs typeface="Aino" charset="0"/>
              </a:rPr>
              <a:t>Ott Velsberg</a:t>
            </a:r>
            <a:endParaRPr lang="en-US" sz="2800" b="1">
              <a:latin typeface="Aino" charset="0"/>
              <a:ea typeface="Aino" charset="0"/>
              <a:cs typeface="Aino" charset="0"/>
            </a:endParaRPr>
          </a:p>
          <a:p>
            <a:pPr algn="l"/>
            <a:r>
              <a:rPr lang="et-EE" sz="2800">
                <a:latin typeface="Aino" charset="0"/>
                <a:ea typeface="Aino" charset="0"/>
                <a:cs typeface="Aino" charset="0"/>
              </a:rPr>
              <a:t>Andmete juht (CDO)</a:t>
            </a:r>
            <a:endParaRPr lang="en-US" sz="2800">
              <a:latin typeface="Aino" charset="0"/>
              <a:ea typeface="Aino" charset="0"/>
              <a:cs typeface="Aino" charset="0"/>
            </a:endParaRPr>
          </a:p>
          <a:p>
            <a:pPr algn="l"/>
            <a:r>
              <a:rPr lang="et-EE" sz="2800">
                <a:latin typeface="Aino" charset="0"/>
                <a:ea typeface="Aino" charset="0"/>
                <a:cs typeface="Aino" charset="0"/>
              </a:rPr>
              <a:t>ott.velsberg</a:t>
            </a:r>
            <a:r>
              <a:rPr lang="en-US" sz="2800">
                <a:latin typeface="Aino" charset="0"/>
                <a:ea typeface="Aino" charset="0"/>
                <a:cs typeface="Aino" charset="0"/>
              </a:rPr>
              <a:t>@mkm.ee</a:t>
            </a:r>
          </a:p>
          <a:p>
            <a:pPr algn="l"/>
            <a:endParaRPr lang="en-US" sz="2800">
              <a:latin typeface="Aino" charset="0"/>
              <a:ea typeface="Aino" charset="0"/>
              <a:cs typeface="Aino" charset="0"/>
            </a:endParaRPr>
          </a:p>
          <a:p>
            <a:pPr algn="l"/>
            <a:endParaRPr lang="en-US" sz="2800" dirty="0">
              <a:latin typeface="Aino" charset="0"/>
              <a:ea typeface="Aino" charset="0"/>
              <a:cs typeface="Aino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F687A46-EB4B-B142-AB91-4E266A0F9E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8720" y="275895"/>
            <a:ext cx="1029351" cy="100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4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grass, standing, field&#10;&#10;Description automatically generated">
            <a:extLst>
              <a:ext uri="{FF2B5EF4-FFF2-40B4-BE49-F238E27FC236}">
                <a16:creationId xmlns:a16="http://schemas.microsoft.com/office/drawing/2014/main" id="{1091D9A1-0F71-BA46-AE35-9703BD925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99" y="-1262062"/>
            <a:ext cx="12192000" cy="81200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61000">
                <a:srgbClr val="000000">
                  <a:alpha val="48000"/>
                </a:srgbClr>
              </a:gs>
              <a:gs pos="100000">
                <a:srgbClr val="000000">
                  <a:alpha val="87000"/>
                </a:srgbClr>
              </a:gs>
              <a:gs pos="44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8551" y="485798"/>
            <a:ext cx="10860552" cy="1648463"/>
          </a:xfrm>
        </p:spPr>
        <p:txBody>
          <a:bodyPr>
            <a:normAutofit/>
          </a:bodyPr>
          <a:lstStyle/>
          <a:p>
            <a:r>
              <a:rPr lang="et-EE" sz="3200" dirty="0">
                <a:latin typeface="Aino Headline" charset="0"/>
                <a:ea typeface="Aino Headline" charset="0"/>
                <a:cs typeface="Aino Headline" charset="0"/>
              </a:rPr>
              <a:t>Peamised probleemid andmete kasutamisel</a:t>
            </a:r>
            <a:endParaRPr lang="en-GB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/>
              <a:t>© </a:t>
            </a:r>
            <a:r>
              <a:rPr lang="en-GB" err="1"/>
              <a:t>Taaniel</a:t>
            </a:r>
            <a:r>
              <a:rPr lang="en-GB"/>
              <a:t> Malleus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0072" y="4268523"/>
            <a:ext cx="7647420" cy="5178953"/>
          </a:xfrm>
        </p:spPr>
        <p:txBody>
          <a:bodyPr>
            <a:normAutofit/>
          </a:bodyPr>
          <a:lstStyle/>
          <a:p>
            <a:pPr lvl="0">
              <a:buClr>
                <a:prstClr val="white"/>
              </a:buClr>
            </a:pPr>
            <a:r>
              <a:rPr lang="en-US" sz="1600" dirty="0" err="1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Puudub</a:t>
            </a:r>
            <a:r>
              <a:rPr lang="en-US" sz="1600" dirty="0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terviklik</a:t>
            </a:r>
            <a:r>
              <a:rPr lang="en-US" sz="1600" dirty="0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ülevaade</a:t>
            </a:r>
            <a:r>
              <a:rPr lang="en-US" sz="1600" dirty="0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andmetest</a:t>
            </a:r>
            <a:endParaRPr lang="en-US" sz="1600" dirty="0">
              <a:solidFill>
                <a:prstClr val="white"/>
              </a:solidFill>
              <a:latin typeface="Aino" panose="02000603040504020204" pitchFamily="2" charset="77"/>
              <a:ea typeface="Aino" charset="0"/>
              <a:cs typeface="Aino" charset="0"/>
            </a:endParaRPr>
          </a:p>
          <a:p>
            <a:pPr lvl="0">
              <a:buClr>
                <a:prstClr val="white"/>
              </a:buClr>
            </a:pPr>
            <a:r>
              <a:rPr lang="en-US" sz="1600" dirty="0" err="1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Puuduvad</a:t>
            </a:r>
            <a:r>
              <a:rPr lang="en-US" sz="1600" dirty="0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metaandmed</a:t>
            </a:r>
            <a:r>
              <a:rPr lang="en-US" sz="1600" dirty="0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, RIHA </a:t>
            </a:r>
            <a:r>
              <a:rPr lang="en-US" sz="1600" dirty="0" err="1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kirjeldus</a:t>
            </a:r>
            <a:r>
              <a:rPr lang="en-US" sz="1600" dirty="0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ei</a:t>
            </a:r>
            <a:r>
              <a:rPr lang="en-US" sz="1600" dirty="0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vasta</a:t>
            </a:r>
            <a:r>
              <a:rPr lang="en-US" sz="1600" dirty="0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tegelikkusele</a:t>
            </a:r>
            <a:r>
              <a:rPr lang="en-US" sz="1600" dirty="0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, on </a:t>
            </a:r>
            <a:r>
              <a:rPr lang="en-US" sz="1600" dirty="0" err="1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ebaühtlased</a:t>
            </a:r>
            <a:r>
              <a:rPr lang="en-US" sz="1600" dirty="0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 ja </a:t>
            </a:r>
            <a:r>
              <a:rPr lang="en-US" sz="1600" dirty="0" err="1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andmete</a:t>
            </a:r>
            <a:r>
              <a:rPr lang="en-US" sz="1600" dirty="0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tähendus</a:t>
            </a:r>
            <a:r>
              <a:rPr lang="en-US" sz="1600" dirty="0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raskesti</a:t>
            </a:r>
            <a:r>
              <a:rPr lang="en-US" sz="1600" dirty="0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tuvastatav</a:t>
            </a:r>
            <a:endParaRPr lang="en-US" sz="1600" dirty="0">
              <a:solidFill>
                <a:prstClr val="white"/>
              </a:solidFill>
              <a:latin typeface="Aino" panose="02000603040504020204" pitchFamily="2" charset="77"/>
              <a:ea typeface="Aino" charset="0"/>
              <a:cs typeface="Aino" charset="0"/>
            </a:endParaRPr>
          </a:p>
          <a:p>
            <a:pPr lvl="0">
              <a:buClr>
                <a:prstClr val="white"/>
              </a:buClr>
            </a:pPr>
            <a:r>
              <a:rPr lang="en-US" sz="1600" dirty="0" err="1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Andmekvaliteediga</a:t>
            </a:r>
            <a:r>
              <a:rPr lang="en-US" sz="1600" dirty="0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olulised</a:t>
            </a:r>
            <a:r>
              <a:rPr lang="en-US" sz="1600" dirty="0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 </a:t>
            </a:r>
            <a:r>
              <a:rPr lang="en-US" sz="1600" dirty="0" err="1">
                <a:solidFill>
                  <a:prstClr val="white"/>
                </a:solidFill>
                <a:latin typeface="Aino" panose="02000603040504020204" pitchFamily="2" charset="77"/>
                <a:ea typeface="Aino" charset="0"/>
                <a:cs typeface="Aino" charset="0"/>
              </a:rPr>
              <a:t>probleemid</a:t>
            </a:r>
            <a:endParaRPr lang="en-US" sz="1600" dirty="0">
              <a:solidFill>
                <a:prstClr val="white"/>
              </a:solidFill>
              <a:latin typeface="Aino" panose="02000603040504020204" pitchFamily="2" charset="77"/>
              <a:ea typeface="Aino" charset="0"/>
              <a:cs typeface="Aino" charset="0"/>
            </a:endParaRPr>
          </a:p>
          <a:p>
            <a:r>
              <a:rPr lang="et-EE" sz="1600" dirty="0">
                <a:latin typeface="Aino" panose="02000603040504020204" pitchFamily="2" charset="77"/>
              </a:rPr>
              <a:t>Puuduvad X-tee või veebiteenused, mille abil oleks võimalik andmekogust andmeid pärida</a:t>
            </a:r>
            <a:r>
              <a:rPr lang="en-EE" sz="1600" dirty="0">
                <a:latin typeface="Aino" panose="02000603040504020204" pitchFamily="2" charset="77"/>
              </a:rPr>
              <a:t> </a:t>
            </a:r>
          </a:p>
          <a:p>
            <a:r>
              <a:rPr lang="en-EE" sz="1600" dirty="0">
                <a:latin typeface="Aino" panose="02000603040504020204" pitchFamily="2" charset="77"/>
              </a:rPr>
              <a:t>Andmekogu valdajal puudub soov andmeid avaldada või ei ole võimalik andmeid kasutada õiguslikel põhjustel 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F40CCD47-1C06-C84D-951C-D2588DE65329}"/>
              </a:ext>
            </a:extLst>
          </p:cNvPr>
          <p:cNvSpPr txBox="1">
            <a:spLocks/>
          </p:cNvSpPr>
          <p:nvPr/>
        </p:nvSpPr>
        <p:spPr>
          <a:xfrm>
            <a:off x="612825" y="1679047"/>
            <a:ext cx="10860552" cy="5178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Aino" panose="02000603040504020204" pitchFamily="50" charset="0"/>
              <a:buChar char="+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42" indent="-1809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ino" panose="02000603040504020204" pitchFamily="50" charset="0"/>
              <a:buChar char="+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2912" indent="-1809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ino" panose="02000603040504020204" pitchFamily="50" charset="0"/>
              <a:buChar char="+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14357" indent="-171446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ino" panose="02000603040504020204" pitchFamily="50" charset="0"/>
              <a:buChar char="+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95328" indent="-18097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ino" panose="02000603040504020204" pitchFamily="50" charset="0"/>
              <a:buChar char="+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prstClr val="white"/>
              </a:buClr>
            </a:pPr>
            <a:endParaRPr lang="en-EE" sz="2400" dirty="0">
              <a:latin typeface="Aino" panose="020006030405040202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8051783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3A434BE-2476-184C-A999-019B7E07EE2C}"/>
              </a:ext>
            </a:extLst>
          </p:cNvPr>
          <p:cNvSpPr txBox="1">
            <a:spLocks/>
          </p:cNvSpPr>
          <p:nvPr/>
        </p:nvSpPr>
        <p:spPr>
          <a:xfrm>
            <a:off x="315885" y="1202080"/>
            <a:ext cx="11179110" cy="4785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600" b="1" u="sng" dirty="0">
                <a:solidFill>
                  <a:schemeClr val="tx1"/>
                </a:solidFill>
                <a:latin typeface="Aino" panose="02000603040504020204" pitchFamily="2" charset="77"/>
              </a:rPr>
              <a:t>Planeeritavad muudatused</a:t>
            </a:r>
            <a:br>
              <a:rPr lang="et-EE" sz="1600" b="1" u="sng" dirty="0">
                <a:solidFill>
                  <a:schemeClr val="tx1"/>
                </a:solidFill>
                <a:latin typeface="Aino" panose="02000603040504020204" pitchFamily="2" charset="77"/>
              </a:rPr>
            </a:br>
            <a:endParaRPr lang="et-EE" sz="1600" b="1" u="sng" dirty="0">
              <a:solidFill>
                <a:schemeClr val="tx1"/>
              </a:solidFill>
              <a:latin typeface="Aino" panose="02000603040504020204" pitchFamily="2" charset="77"/>
            </a:endParaRPr>
          </a:p>
          <a:p>
            <a:r>
              <a:rPr lang="et-EE" sz="1600" b="1" dirty="0">
                <a:solidFill>
                  <a:schemeClr val="tx1"/>
                </a:solidFill>
                <a:latin typeface="Aino" panose="02000603040504020204" pitchFamily="2" charset="77"/>
              </a:rPr>
              <a:t>1)</a:t>
            </a: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 paragrahvi 7 lõige 4 sõnastatakse järgmiselt:</a:t>
            </a:r>
          </a:p>
          <a:p>
            <a:endParaRPr lang="et-EE" sz="1600" dirty="0">
              <a:solidFill>
                <a:schemeClr val="tx1"/>
              </a:solidFill>
              <a:latin typeface="Aino" panose="02000603040504020204" pitchFamily="2" charset="77"/>
            </a:endParaRPr>
          </a:p>
          <a:p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„(4) Statistikaamet hindab ja kontrollib andmekogu dokumentatsiooni vastavust andmehalduse nõuetele ja riikliku statistika seaduse § 29 lõikes 2 nimetatud andmete kaetuse, koosseisu, detailsuse ning kvaliteedi nõuetele.“;</a:t>
            </a:r>
          </a:p>
          <a:p>
            <a:endParaRPr lang="et-EE" sz="1600" dirty="0">
              <a:solidFill>
                <a:schemeClr val="tx1"/>
              </a:solidFill>
              <a:latin typeface="Aino" panose="02000603040504020204" pitchFamily="2" charset="77"/>
            </a:endParaRPr>
          </a:p>
          <a:p>
            <a:r>
              <a:rPr lang="et-EE" sz="1600" b="1" dirty="0">
                <a:solidFill>
                  <a:schemeClr val="tx1"/>
                </a:solidFill>
                <a:latin typeface="Aino" panose="02000603040504020204" pitchFamily="2" charset="77"/>
              </a:rPr>
              <a:t>Punktiga 1 </a:t>
            </a: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muudetakse RIHA määruse § 7 lõiget 4, mis </a:t>
            </a:r>
            <a:r>
              <a:rPr lang="et-EE" sz="1600" u="sng" dirty="0">
                <a:solidFill>
                  <a:schemeClr val="tx1"/>
                </a:solidFill>
                <a:latin typeface="Aino" panose="02000603040504020204" pitchFamily="2" charset="77"/>
              </a:rPr>
              <a:t>sätestab Statistikaameti pädevuse andmekogu dokumentatsiooni kooskõlastamisel</a:t>
            </a: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. Kehtiva sätte kohaselt hindab ja kontrollib Statistikaamet andmekogu dokumentatsiooni vastavalt </a:t>
            </a:r>
            <a:r>
              <a:rPr lang="et-EE" sz="1600" dirty="0" err="1">
                <a:solidFill>
                  <a:schemeClr val="tx1"/>
                </a:solidFill>
                <a:latin typeface="Aino" panose="02000603040504020204" pitchFamily="2" charset="77"/>
              </a:rPr>
              <a:t>RStS</a:t>
            </a: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 § 29 lõikele 2. Sätte tõlgendamine tekitab praktikas probleeme, sest </a:t>
            </a:r>
            <a:r>
              <a:rPr lang="et-EE" sz="1600" dirty="0" err="1">
                <a:solidFill>
                  <a:schemeClr val="tx1"/>
                </a:solidFill>
                <a:latin typeface="Aino" panose="02000603040504020204" pitchFamily="2" charset="77"/>
              </a:rPr>
              <a:t>RStS</a:t>
            </a: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 § 29 lg 2 käsitleb üksnes ettepanekute esitamise õigust olukorras, kus andmekogus olevate andmete koosseis, detailsus ja kvaliteet ei võimalda teha riikliku statistika kvaliteedikriteeriumidele vastavat riiklikku statistikat. </a:t>
            </a:r>
          </a:p>
          <a:p>
            <a:endParaRPr lang="et-EE" sz="1600" dirty="0">
              <a:solidFill>
                <a:schemeClr val="tx1"/>
              </a:solidFill>
              <a:latin typeface="Aino" panose="02000603040504020204" pitchFamily="2" charset="77"/>
            </a:endParaRPr>
          </a:p>
          <a:p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Teisisõnu </a:t>
            </a:r>
            <a:r>
              <a:rPr lang="et-EE" sz="1600" u="sng" dirty="0">
                <a:solidFill>
                  <a:schemeClr val="tx1"/>
                </a:solidFill>
                <a:latin typeface="Aino" panose="02000603040504020204" pitchFamily="2" charset="77"/>
              </a:rPr>
              <a:t>ei sisalda viidatav </a:t>
            </a:r>
            <a:r>
              <a:rPr lang="et-EE" sz="1600" u="sng" dirty="0" err="1">
                <a:solidFill>
                  <a:schemeClr val="tx1"/>
                </a:solidFill>
                <a:latin typeface="Aino" panose="02000603040504020204" pitchFamily="2" charset="77"/>
              </a:rPr>
              <a:t>RStS</a:t>
            </a:r>
            <a:r>
              <a:rPr lang="et-EE" sz="1600" u="sng" dirty="0">
                <a:solidFill>
                  <a:schemeClr val="tx1"/>
                </a:solidFill>
                <a:latin typeface="Aino" panose="02000603040504020204" pitchFamily="2" charset="77"/>
              </a:rPr>
              <a:t> säte tingimusi andmekogu dokumentatsiooni kontrollimiseks</a:t>
            </a: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. Ühtlasi täiendatakse sätet </a:t>
            </a:r>
            <a:r>
              <a:rPr lang="et-EE" sz="1600" u="sng" dirty="0">
                <a:solidFill>
                  <a:schemeClr val="tx1"/>
                </a:solidFill>
                <a:latin typeface="Aino" panose="02000603040504020204" pitchFamily="2" charset="77"/>
              </a:rPr>
              <a:t>andmehalduse tingimuste kontrolli klausliga</a:t>
            </a: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, mille kohaselt kontrollib statistikaamet andmekogu dokumentatsiooni hindamisel lisaks </a:t>
            </a:r>
            <a:r>
              <a:rPr lang="et-EE" sz="1600" dirty="0" err="1">
                <a:solidFill>
                  <a:schemeClr val="tx1"/>
                </a:solidFill>
                <a:latin typeface="Aino" panose="02000603040504020204" pitchFamily="2" charset="77"/>
              </a:rPr>
              <a:t>RStS</a:t>
            </a: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 § 29  nimetatud nõuete täitmistele ka dokumentatsiooni vastavust andmehalduse nõuetele. </a:t>
            </a:r>
          </a:p>
          <a:p>
            <a:endParaRPr lang="et-EE" sz="1600" dirty="0">
              <a:solidFill>
                <a:schemeClr val="tx1"/>
              </a:solidFill>
              <a:latin typeface="Aino" panose="02000603040504020204" pitchFamily="2" charset="77"/>
            </a:endParaRPr>
          </a:p>
          <a:p>
            <a:r>
              <a:rPr lang="et-EE" sz="1600" b="1" dirty="0">
                <a:solidFill>
                  <a:schemeClr val="tx1"/>
                </a:solidFill>
                <a:latin typeface="Aino" panose="02000603040504020204" pitchFamily="2" charset="77"/>
              </a:rPr>
              <a:t>2)</a:t>
            </a: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 paragrahvi 7 täiendatakse lõikega 4</a:t>
            </a:r>
            <a:r>
              <a:rPr lang="et-EE" sz="1600" baseline="30000" dirty="0">
                <a:solidFill>
                  <a:schemeClr val="tx1"/>
                </a:solidFill>
                <a:latin typeface="Aino" panose="02000603040504020204" pitchFamily="2" charset="77"/>
              </a:rPr>
              <a:t>1</a:t>
            </a: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 järgmises sõnastuses:</a:t>
            </a:r>
            <a:endParaRPr lang="en-EE" sz="1600" dirty="0">
              <a:solidFill>
                <a:schemeClr val="tx1"/>
              </a:solidFill>
              <a:latin typeface="Aino" panose="02000603040504020204" pitchFamily="2" charset="77"/>
            </a:endParaRPr>
          </a:p>
          <a:p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 </a:t>
            </a:r>
            <a:endParaRPr lang="en-EE" sz="1600" dirty="0">
              <a:solidFill>
                <a:schemeClr val="tx1"/>
              </a:solidFill>
              <a:latin typeface="Aino" panose="02000603040504020204" pitchFamily="2" charset="77"/>
            </a:endParaRPr>
          </a:p>
          <a:p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„(4</a:t>
            </a:r>
            <a:r>
              <a:rPr lang="et-EE" sz="1600" baseline="30000" dirty="0">
                <a:solidFill>
                  <a:schemeClr val="tx1"/>
                </a:solidFill>
                <a:latin typeface="Aino" panose="02000603040504020204" pitchFamily="2" charset="77"/>
              </a:rPr>
              <a:t>1</a:t>
            </a: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) Statistikaamet hindab ja kontrollib andmekogu dokumentatsiooni vastavust </a:t>
            </a:r>
            <a:r>
              <a:rPr lang="et-EE" sz="1600" u="sng" dirty="0">
                <a:solidFill>
                  <a:schemeClr val="tx1"/>
                </a:solidFill>
                <a:latin typeface="Aino" panose="02000603040504020204" pitchFamily="2" charset="77"/>
              </a:rPr>
              <a:t>andmehalduse nõuetele järgmiste tingimuste kaudu</a:t>
            </a: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: </a:t>
            </a:r>
            <a:b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</a:b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1) § 18 lõike 2 punktides 1, 4, 6 ja 8 nimetatud </a:t>
            </a:r>
            <a:r>
              <a:rPr lang="et-EE" sz="1600" u="sng" dirty="0">
                <a:solidFill>
                  <a:schemeClr val="tx1"/>
                </a:solidFill>
                <a:latin typeface="Aino" panose="02000603040504020204" pitchFamily="2" charset="77"/>
              </a:rPr>
              <a:t>RIHA andmekogude alamregistrisse kantavate andmekogu </a:t>
            </a:r>
            <a:r>
              <a:rPr lang="et-EE" sz="1600" u="sng" dirty="0" err="1">
                <a:solidFill>
                  <a:schemeClr val="tx1"/>
                </a:solidFill>
                <a:latin typeface="Aino" panose="02000603040504020204" pitchFamily="2" charset="77"/>
              </a:rPr>
              <a:t>üldandmete</a:t>
            </a:r>
            <a:r>
              <a:rPr lang="et-EE" sz="1600" u="sng" dirty="0">
                <a:solidFill>
                  <a:schemeClr val="tx1"/>
                </a:solidFill>
                <a:latin typeface="Aino" panose="02000603040504020204" pitchFamily="2" charset="77"/>
              </a:rPr>
              <a:t> koosseisuelementide esinemine andmekogu dokumentatsioonis</a:t>
            </a: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;</a:t>
            </a:r>
            <a:endParaRPr lang="en-EE" sz="1600" dirty="0">
              <a:solidFill>
                <a:schemeClr val="tx1"/>
              </a:solidFill>
              <a:latin typeface="Aino" panose="02000603040504020204" pitchFamily="2" charset="77"/>
            </a:endParaRPr>
          </a:p>
          <a:p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2) § 18 lõike 3 punktides 1 ja 2 nimetatud </a:t>
            </a:r>
            <a:r>
              <a:rPr lang="et-EE" sz="1600" u="sng" dirty="0">
                <a:solidFill>
                  <a:schemeClr val="tx1"/>
                </a:solidFill>
                <a:latin typeface="Aino" panose="02000603040504020204" pitchFamily="2" charset="77"/>
              </a:rPr>
              <a:t>RIHA andmekogude alamregistrisse kantavate andmekogus töödeldavate andmete koosseisuelementide esinemine andmekogu dokumentatsioonis</a:t>
            </a: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;</a:t>
            </a:r>
            <a:endParaRPr lang="en-EE" sz="1600" dirty="0">
              <a:solidFill>
                <a:schemeClr val="tx1"/>
              </a:solidFill>
              <a:latin typeface="Aino" panose="02000603040504020204" pitchFamily="2" charset="77"/>
            </a:endParaRPr>
          </a:p>
          <a:p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2) andmekogu dokumentatsioonis esitatud andmekvaliteedi kirjeldus peab vastama Vabariigi Valitsuse 21. detsembri 2007. a määrusega nr 252 „</a:t>
            </a:r>
            <a:r>
              <a:rPr lang="et-EE" sz="1600" u="sng" dirty="0">
                <a:solidFill>
                  <a:schemeClr val="tx1"/>
                </a:solidFill>
                <a:latin typeface="Aino" panose="02000603040504020204" pitchFamily="2" charset="77"/>
              </a:rPr>
              <a:t>Infosüsteemide turvameetmete süsteem” kehtestatud tervikluse nõuetele</a:t>
            </a: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.“.</a:t>
            </a:r>
            <a:endParaRPr lang="en-EE" sz="1600" dirty="0">
              <a:solidFill>
                <a:schemeClr val="tx1"/>
              </a:solidFill>
              <a:latin typeface="Aino" panose="02000603040504020204" pitchFamily="2" charset="77"/>
            </a:endParaRPr>
          </a:p>
          <a:p>
            <a:endParaRPr lang="et-EE" sz="1600" dirty="0">
              <a:solidFill>
                <a:schemeClr val="tx1"/>
              </a:solidFill>
              <a:latin typeface="Aino" panose="02000603040504020204" pitchFamily="2" charset="77"/>
            </a:endParaRPr>
          </a:p>
          <a:p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5630724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3A434BE-2476-184C-A999-019B7E07EE2C}"/>
              </a:ext>
            </a:extLst>
          </p:cNvPr>
          <p:cNvSpPr txBox="1">
            <a:spLocks/>
          </p:cNvSpPr>
          <p:nvPr/>
        </p:nvSpPr>
        <p:spPr>
          <a:xfrm>
            <a:off x="315885" y="1202080"/>
            <a:ext cx="11179110" cy="4785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600" b="1" u="sng" dirty="0">
                <a:solidFill>
                  <a:schemeClr val="tx1"/>
                </a:solidFill>
                <a:latin typeface="Aino" panose="02000603040504020204" pitchFamily="2" charset="77"/>
              </a:rPr>
              <a:t>Planeeritavad muudatused</a:t>
            </a:r>
            <a:br>
              <a:rPr lang="et-EE" sz="1600" b="1" u="sng" dirty="0">
                <a:solidFill>
                  <a:schemeClr val="tx1"/>
                </a:solidFill>
                <a:latin typeface="Aino" panose="02000603040504020204" pitchFamily="2" charset="77"/>
              </a:rPr>
            </a:br>
            <a:endParaRPr lang="et-EE" sz="1600" b="1" u="sng" dirty="0">
              <a:solidFill>
                <a:schemeClr val="tx1"/>
              </a:solidFill>
              <a:latin typeface="Aino" panose="02000603040504020204" pitchFamily="2" charset="77"/>
            </a:endParaRPr>
          </a:p>
          <a:p>
            <a:r>
              <a:rPr lang="et-EE" sz="1600" b="1" dirty="0">
                <a:solidFill>
                  <a:schemeClr val="tx1"/>
                </a:solidFill>
                <a:latin typeface="Aino" panose="02000603040504020204" pitchFamily="2" charset="77"/>
              </a:rPr>
              <a:t>Punktiga 2 </a:t>
            </a: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täiendatakse RIHA määruse paragrahvi 7 lõikega 4</a:t>
            </a:r>
            <a:r>
              <a:rPr lang="et-EE" sz="1600" baseline="30000" dirty="0">
                <a:solidFill>
                  <a:schemeClr val="tx1"/>
                </a:solidFill>
                <a:latin typeface="Aino" panose="02000603040504020204" pitchFamily="2" charset="77"/>
              </a:rPr>
              <a:t>1</a:t>
            </a: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, mis täpsustab tingimused, mille kaudu statistikaamet andmekogu dokumentatsiooni vastavust andmehalduse nõuetele kontrollib. Vastavad kolm tingimust on järgmised:</a:t>
            </a:r>
            <a:endParaRPr lang="en-EE" sz="1600" dirty="0">
              <a:solidFill>
                <a:schemeClr val="tx1"/>
              </a:solidFill>
              <a:latin typeface="Aino" panose="02000603040504020204" pitchFamily="2" charset="77"/>
            </a:endParaRPr>
          </a:p>
          <a:p>
            <a:b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</a:b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1) andmekogu dokumentatsioonis peavad sisalduma RIHA määruse § 18 lõike 2 punktides 1, 4, 6 ja 8 nimetatud RIHA andmekogude alamregistrisse kantavate</a:t>
            </a:r>
            <a:r>
              <a:rPr lang="et-EE" sz="1600" u="sng" dirty="0">
                <a:solidFill>
                  <a:schemeClr val="tx1"/>
                </a:solidFill>
                <a:latin typeface="Aino" panose="02000603040504020204" pitchFamily="2" charset="77"/>
              </a:rPr>
              <a:t> andmekogu </a:t>
            </a:r>
            <a:r>
              <a:rPr lang="et-EE" sz="1600" u="sng" dirty="0" err="1">
                <a:solidFill>
                  <a:schemeClr val="tx1"/>
                </a:solidFill>
                <a:latin typeface="Aino" panose="02000603040504020204" pitchFamily="2" charset="77"/>
              </a:rPr>
              <a:t>üldandmete</a:t>
            </a:r>
            <a:r>
              <a:rPr lang="et-EE" sz="1600" u="sng" dirty="0">
                <a:solidFill>
                  <a:schemeClr val="tx1"/>
                </a:solidFill>
                <a:latin typeface="Aino" panose="02000603040504020204" pitchFamily="2" charset="77"/>
              </a:rPr>
              <a:t> koosseisuelemendid</a:t>
            </a: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. Vastavateks koosseisuelementideks on andmekogu nimi, lühinimi ja nimi inglise keeles; andmekogu eesmärk ja ülesanne; andmekogu vastutava ja volitatud töötleja nimi; ning andmekogu asutamise kuupäev.</a:t>
            </a:r>
            <a:b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</a:br>
            <a:endParaRPr lang="en-EE" sz="1600" dirty="0">
              <a:solidFill>
                <a:schemeClr val="tx1"/>
              </a:solidFill>
              <a:latin typeface="Aino" panose="02000603040504020204" pitchFamily="2" charset="77"/>
            </a:endParaRPr>
          </a:p>
          <a:p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2) andmekogu dokumentatsioonis  peavad sisalduma RIHA määruse § 18 lõike 3 punktides 1 ja 2 nimetatud RIHA andmekogude alamregistrisse kantavate </a:t>
            </a:r>
            <a:r>
              <a:rPr lang="et-EE" sz="1600" u="sng" dirty="0">
                <a:solidFill>
                  <a:schemeClr val="tx1"/>
                </a:solidFill>
                <a:latin typeface="Aino" panose="02000603040504020204" pitchFamily="2" charset="77"/>
              </a:rPr>
              <a:t>andmekogus töödeldavate andmete koosseisuelemendid</a:t>
            </a: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. Vastavateks koosseisuelementideks on andmeobjekti nimetus ja andmeobjekti semantiline kirjeldus viitena valdkonna terminile; ning andmete isikuandmeteks ja delikaatseteks isikuandmeteks oleku tunnus.</a:t>
            </a:r>
            <a:endParaRPr lang="en-EE" sz="1600" dirty="0">
              <a:solidFill>
                <a:schemeClr val="tx1"/>
              </a:solidFill>
              <a:latin typeface="Aino" panose="02000603040504020204" pitchFamily="2" charset="77"/>
            </a:endParaRPr>
          </a:p>
          <a:p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 </a:t>
            </a:r>
            <a:endParaRPr lang="en-EE" sz="1600" dirty="0">
              <a:solidFill>
                <a:schemeClr val="tx1"/>
              </a:solidFill>
              <a:latin typeface="Aino" panose="02000603040504020204" pitchFamily="2" charset="77"/>
            </a:endParaRPr>
          </a:p>
          <a:p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3) andmekogu dokumentatsioon peab andmekvaliteedi osas vastama Vabariigi Valitsuse 21. detsembri 2007. a määrusega nr 252 </a:t>
            </a:r>
            <a:r>
              <a:rPr lang="et-EE" sz="1600" u="sng" dirty="0">
                <a:solidFill>
                  <a:schemeClr val="tx1"/>
                </a:solidFill>
                <a:latin typeface="Aino" panose="02000603040504020204" pitchFamily="2" charset="77"/>
              </a:rPr>
              <a:t>„Infosüsteemide turvameetmete süsteem” (edaspidi </a:t>
            </a:r>
            <a:r>
              <a:rPr lang="et-EE" sz="1600" i="1" u="sng" dirty="0">
                <a:solidFill>
                  <a:schemeClr val="tx1"/>
                </a:solidFill>
                <a:latin typeface="Aino" panose="02000603040504020204" pitchFamily="2" charset="77"/>
              </a:rPr>
              <a:t>ISKE määrus</a:t>
            </a:r>
            <a:r>
              <a:rPr lang="et-EE" sz="1600" u="sng" dirty="0">
                <a:solidFill>
                  <a:schemeClr val="tx1"/>
                </a:solidFill>
                <a:latin typeface="Aino" panose="02000603040504020204" pitchFamily="2" charset="77"/>
              </a:rPr>
              <a:t>) kehtestatud tervikluse nõuetele</a:t>
            </a: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. Tervikluse nõuded on seotud juba eksisteeriva ISKE määruse nõuetega selleks, et vältida asutustele uue </a:t>
            </a:r>
            <a:r>
              <a:rPr lang="et-EE" sz="1600" dirty="0" err="1">
                <a:solidFill>
                  <a:schemeClr val="tx1"/>
                </a:solidFill>
                <a:latin typeface="Aino" panose="02000603040504020204" pitchFamily="2" charset="77"/>
              </a:rPr>
              <a:t>nõuetekomplektiga</a:t>
            </a: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 kaasnevat lisakoormust ja ühtlustada põhimõtted. Vastavalt </a:t>
            </a:r>
            <a:r>
              <a:rPr lang="et-EE" sz="1600" dirty="0" err="1">
                <a:solidFill>
                  <a:schemeClr val="tx1"/>
                </a:solidFill>
                <a:latin typeface="Aino" panose="02000603040504020204" pitchFamily="2" charset="77"/>
              </a:rPr>
              <a:t>AvTS</a:t>
            </a: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 § 53</a:t>
            </a:r>
            <a:r>
              <a:rPr lang="et-EE" sz="1600" baseline="30000" dirty="0">
                <a:solidFill>
                  <a:schemeClr val="tx1"/>
                </a:solidFill>
                <a:latin typeface="Aino" panose="02000603040504020204" pitchFamily="2" charset="77"/>
              </a:rPr>
              <a:t>1</a:t>
            </a:r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 lõikele 1 teostab haldus- ja riiklikku järelevalvet infosüsteemide turvameetmete süsteemi rakendamise üle Riigi Infosüsteemi Amet. Andmekvaliteedi nõuete üle teostab järelevalvet aga Statistikaamet.</a:t>
            </a:r>
            <a:endParaRPr lang="en-EE" sz="1600" dirty="0">
              <a:solidFill>
                <a:schemeClr val="tx1"/>
              </a:solidFill>
              <a:latin typeface="Aino" panose="02000603040504020204" pitchFamily="2" charset="77"/>
            </a:endParaRPr>
          </a:p>
          <a:p>
            <a:endParaRPr lang="en-EE" sz="1600" dirty="0">
              <a:solidFill>
                <a:schemeClr val="tx1"/>
              </a:solidFill>
              <a:latin typeface="Aino" panose="02000603040504020204" pitchFamily="2" charset="77"/>
            </a:endParaRPr>
          </a:p>
          <a:p>
            <a:endParaRPr lang="et-EE" sz="1600" dirty="0">
              <a:solidFill>
                <a:schemeClr val="tx1"/>
              </a:solidFill>
              <a:latin typeface="Aino" panose="02000603040504020204" pitchFamily="2" charset="77"/>
            </a:endParaRPr>
          </a:p>
          <a:p>
            <a:r>
              <a:rPr lang="et-EE" sz="1600" dirty="0">
                <a:solidFill>
                  <a:schemeClr val="tx1"/>
                </a:solidFill>
                <a:latin typeface="Aino" panose="02000603040504020204" pitchFamily="2" charset="77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932555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27" y="300450"/>
            <a:ext cx="5424409" cy="62683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3599" y="2766218"/>
            <a:ext cx="4320474" cy="1325563"/>
          </a:xfrm>
        </p:spPr>
        <p:txBody>
          <a:bodyPr>
            <a:noAutofit/>
          </a:bodyPr>
          <a:lstStyle/>
          <a:p>
            <a:r>
              <a:rPr lang="en-US" sz="4600" dirty="0" err="1">
                <a:solidFill>
                  <a:srgbClr val="001BC6"/>
                </a:solidFill>
                <a:latin typeface="Aino Headline" charset="0"/>
                <a:ea typeface="Aino Headline" charset="0"/>
                <a:cs typeface="Aino Headline" charset="0"/>
              </a:rPr>
              <a:t>Aitäh</a:t>
            </a:r>
            <a:r>
              <a:rPr lang="en-US" sz="4600" dirty="0">
                <a:solidFill>
                  <a:srgbClr val="001BC6"/>
                </a:solidFill>
                <a:latin typeface="Aino Headline" charset="0"/>
                <a:ea typeface="Aino Headline" charset="0"/>
                <a:cs typeface="Aino Headline" charset="0"/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3599" y="4996448"/>
            <a:ext cx="3953256" cy="606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 err="1">
                <a:latin typeface="Aino" charset="0"/>
                <a:ea typeface="Aino" charset="0"/>
                <a:cs typeface="Aino" charset="0"/>
              </a:rPr>
              <a:t>ott.velsberg@mkm.ee</a:t>
            </a:r>
            <a:endParaRPr lang="et-EE" dirty="0">
              <a:latin typeface="Aino" charset="0"/>
              <a:ea typeface="Aino" charset="0"/>
              <a:cs typeface="Aino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6967726" y="1259197"/>
            <a:ext cx="4985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ino" charset="0"/>
                <a:ea typeface="Aino" charset="0"/>
                <a:cs typeface="Aino" charset="0"/>
              </a:rPr>
              <a:t>https://</a:t>
            </a:r>
            <a:r>
              <a:rPr lang="en-US" sz="2800" dirty="0" err="1">
                <a:latin typeface="Aino" charset="0"/>
                <a:ea typeface="Aino" charset="0"/>
                <a:cs typeface="Aino" charset="0"/>
              </a:rPr>
              <a:t>medium.com</a:t>
            </a:r>
            <a:r>
              <a:rPr lang="en-US" sz="2800" dirty="0">
                <a:latin typeface="Aino" charset="0"/>
                <a:ea typeface="Aino" charset="0"/>
                <a:cs typeface="Aino" charset="0"/>
              </a:rPr>
              <a:t>/</a:t>
            </a:r>
            <a:r>
              <a:rPr lang="en-US" sz="2800" dirty="0" err="1">
                <a:latin typeface="Aino" charset="0"/>
                <a:ea typeface="Aino" charset="0"/>
                <a:cs typeface="Aino" charset="0"/>
              </a:rPr>
              <a:t>digiriikavaandmed.eesti.ee</a:t>
            </a:r>
            <a:r>
              <a:rPr lang="en-US" sz="2800" dirty="0">
                <a:latin typeface="Aino" charset="0"/>
                <a:ea typeface="Aino" charset="0"/>
                <a:cs typeface="Aino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454023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inantsinspektsioon Tume">
  <a:themeElements>
    <a:clrScheme name="Finantsinspektsioon">
      <a:dk1>
        <a:srgbClr val="000000"/>
      </a:dk1>
      <a:lt1>
        <a:srgbClr val="FFFFFF"/>
      </a:lt1>
      <a:dk2>
        <a:srgbClr val="500778"/>
      </a:dk2>
      <a:lt2>
        <a:srgbClr val="FFFFFF"/>
      </a:lt2>
      <a:accent1>
        <a:srgbClr val="500778"/>
      </a:accent1>
      <a:accent2>
        <a:srgbClr val="00BB4A"/>
      </a:accent2>
      <a:accent3>
        <a:srgbClr val="FA5C1D"/>
      </a:accent3>
      <a:accent4>
        <a:srgbClr val="0037F5"/>
      </a:accent4>
      <a:accent5>
        <a:srgbClr val="8A8A8A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 powerpoindi põhi_v5" id="{187A39DD-9D78-A845-8BDB-CFA56D042CC8}" vid="{D80E940C-F0DF-9A4E-92BA-260F022A299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592</Words>
  <Application>Microsoft Macintosh PowerPoint</Application>
  <PresentationFormat>Widescreen</PresentationFormat>
  <Paragraphs>44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Aino</vt:lpstr>
      <vt:lpstr>Aino Headline</vt:lpstr>
      <vt:lpstr>Arial</vt:lpstr>
      <vt:lpstr>Atlas Grotesk Light</vt:lpstr>
      <vt:lpstr>Calibri</vt:lpstr>
      <vt:lpstr>Calibri Light</vt:lpstr>
      <vt:lpstr>Publico Headline</vt:lpstr>
      <vt:lpstr>Office Theme</vt:lpstr>
      <vt:lpstr>Finantsinspektsioon Tume</vt:lpstr>
      <vt:lpstr>Andmehalduse nõuded (andmekirjeldus, andmekvaliteet) RIHA määruses</vt:lpstr>
      <vt:lpstr>Peamised probleemid andmete kasutamisel</vt:lpstr>
      <vt:lpstr>PowerPoint Presentation</vt:lpstr>
      <vt:lpstr>PowerPoint Presentation</vt:lpstr>
      <vt:lpstr>Aitäh!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Andmehalduse hetkeseis ja tulevik</dc:title>
  <dc:creator>Ott Velsberg</dc:creator>
  <cp:lastModifiedBy>Ott Velsberg</cp:lastModifiedBy>
  <cp:revision>86</cp:revision>
  <dcterms:created xsi:type="dcterms:W3CDTF">2020-11-11T20:23:34Z</dcterms:created>
  <dcterms:modified xsi:type="dcterms:W3CDTF">2020-11-24T10:02:50Z</dcterms:modified>
</cp:coreProperties>
</file>