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2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7" r:id="rId11"/>
    <p:sldId id="274" r:id="rId12"/>
    <p:sldId id="275" r:id="rId13"/>
    <p:sldId id="276" r:id="rId14"/>
    <p:sldId id="270" r:id="rId15"/>
    <p:sldId id="271" r:id="rId16"/>
    <p:sldId id="293" r:id="rId17"/>
    <p:sldId id="272" r:id="rId18"/>
    <p:sldId id="273" r:id="rId19"/>
    <p:sldId id="278" r:id="rId20"/>
    <p:sldId id="279" r:id="rId21"/>
    <p:sldId id="280" r:id="rId22"/>
    <p:sldId id="281" r:id="rId23"/>
    <p:sldId id="285" r:id="rId24"/>
    <p:sldId id="288" r:id="rId25"/>
    <p:sldId id="289" r:id="rId26"/>
    <p:sldId id="297" r:id="rId27"/>
    <p:sldId id="291" r:id="rId28"/>
    <p:sldId id="292" r:id="rId29"/>
    <p:sldId id="283" r:id="rId30"/>
    <p:sldId id="284" r:id="rId31"/>
    <p:sldId id="296" r:id="rId32"/>
    <p:sldId id="298" r:id="rId33"/>
    <p:sldId id="287" r:id="rId34"/>
    <p:sldId id="286" r:id="rId35"/>
    <p:sldId id="294" r:id="rId36"/>
    <p:sldId id="295" r:id="rId37"/>
    <p:sldId id="260" r:id="rId38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7ED45-9648-4BE6-8148-AD88C19432E1}" type="datetimeFigureOut">
              <a:rPr lang="et-EE" smtClean="0"/>
              <a:t>12.10.2021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97EC4-1C2D-4545-89A0-4BE06FC846D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362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97EC4-1C2D-4545-89A0-4BE06FC846D7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380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3AE7-254D-4EE1-8539-0D2020D1A41E}" type="datetime1">
              <a:rPr lang="et-EE" smtClean="0"/>
              <a:t>12.10.2021</a:t>
            </a:fld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6449" y="315396"/>
            <a:ext cx="216000" cy="216000"/>
          </a:xfrm>
          <a:prstGeom prst="rect">
            <a:avLst/>
          </a:prstGeom>
        </p:spPr>
        <p:txBody>
          <a:bodyPr/>
          <a:lstStyle/>
          <a:p>
            <a:fld id="{9705FB9A-5FEA-4486-902A-E9C47A7B21EC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22D771-F0B1-4324-B091-6ACF2AB919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0812" y="754143"/>
            <a:ext cx="8472988" cy="1621857"/>
          </a:xfrm>
        </p:spPr>
        <p:txBody>
          <a:bodyPr anchor="t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Esitluse</a:t>
            </a:r>
            <a:r>
              <a:rPr lang="en-US" dirty="0"/>
              <a:t> </a:t>
            </a:r>
            <a:r>
              <a:rPr lang="et-EE" dirty="0"/>
              <a:t>pealkiri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498C008D-9536-430D-BDF4-5111B78F2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812" y="2376000"/>
            <a:ext cx="8472988" cy="102995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220158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3AE7-254D-4EE1-8539-0D2020D1A41E}" type="datetime1">
              <a:rPr lang="et-EE" smtClean="0"/>
              <a:t>12.10.2021</a:t>
            </a:fld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6449" y="315396"/>
            <a:ext cx="216000" cy="216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9705FB9A-5FEA-4486-902A-E9C47A7B21EC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xmlns="" id="{BAC06B3F-2427-441B-9D25-24DB51221C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0000" y="1774050"/>
            <a:ext cx="8833800" cy="39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7F608DF-D2BA-4389-826F-4C35C0492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0" y="301460"/>
            <a:ext cx="8833800" cy="809493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Pealkiri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A40A945-B464-4C86-ADC2-17C29BB25BA3}"/>
              </a:ext>
            </a:extLst>
          </p:cNvPr>
          <p:cNvCxnSpPr>
            <a:cxnSpLocks/>
          </p:cNvCxnSpPr>
          <p:nvPr userDrawn="1"/>
        </p:nvCxnSpPr>
        <p:spPr>
          <a:xfrm>
            <a:off x="2520000" y="1123993"/>
            <a:ext cx="883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3727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2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3AE7-254D-4EE1-8539-0D2020D1A41E}" type="datetime1">
              <a:rPr lang="et-EE" smtClean="0"/>
              <a:t>12.10.2021</a:t>
            </a:fld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6449" y="315396"/>
            <a:ext cx="216000" cy="216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9705FB9A-5FEA-4486-902A-E9C47A7B21EC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FDF2257-03A5-4950-8C67-23A038558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0" y="301460"/>
            <a:ext cx="8833800" cy="809493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Pealkiri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0F24466-FD1E-44E4-A3F2-F6B18CEA9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0000" y="1825625"/>
            <a:ext cx="4140000" cy="39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225EE4DE-44C7-496A-86E7-AD2CE4790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3800" y="1825625"/>
            <a:ext cx="4140000" cy="39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A532018-AABF-4E8E-96E4-650125EBD864}"/>
              </a:ext>
            </a:extLst>
          </p:cNvPr>
          <p:cNvCxnSpPr>
            <a:cxnSpLocks/>
          </p:cNvCxnSpPr>
          <p:nvPr userDrawn="1"/>
        </p:nvCxnSpPr>
        <p:spPr>
          <a:xfrm>
            <a:off x="2520000" y="1123993"/>
            <a:ext cx="883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3909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heslaid pea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3AE7-254D-4EE1-8539-0D2020D1A41E}" type="datetime1">
              <a:rPr lang="et-EE" smtClean="0"/>
              <a:t>12.10.2021</a:t>
            </a:fld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6449" y="315396"/>
            <a:ext cx="216000" cy="216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9705FB9A-5FEA-4486-902A-E9C47A7B21EC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C80EA46-515D-4253-9404-65B01FB6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9998" y="1709738"/>
            <a:ext cx="8827451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t-EE" dirty="0"/>
              <a:t>Pealkiri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2C97FB11-B742-416A-8B3C-AEB3702F9C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20000" y="4589463"/>
            <a:ext cx="8827450" cy="1500187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/>
              <a:t>Alapealkiri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25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3AE7-254D-4EE1-8539-0D2020D1A41E}" type="datetime1">
              <a:rPr lang="et-EE" smtClean="0"/>
              <a:t>12.10.2021</a:t>
            </a:fld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6449" y="315396"/>
            <a:ext cx="216000" cy="216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9705FB9A-5FEA-4486-902A-E9C47A7B21EC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C80EA46-515D-4253-9404-65B01FB6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98" y="1709738"/>
            <a:ext cx="8827451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2C97FB11-B742-416A-8B3C-AEB3702F9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0" y="4589463"/>
            <a:ext cx="8827450" cy="1500187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85441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ged täpid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252A8A-7F85-4448-9902-67E65A786639}"/>
              </a:ext>
            </a:extLst>
          </p:cNvPr>
          <p:cNvSpPr/>
          <p:nvPr userDrawn="1"/>
        </p:nvSpPr>
        <p:spPr>
          <a:xfrm>
            <a:off x="0" y="0"/>
            <a:ext cx="212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604DEA-1FF0-4C4B-86AB-2AC739068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/>
          <a:stretch/>
        </p:blipFill>
        <p:spPr>
          <a:xfrm>
            <a:off x="-1" y="184919"/>
            <a:ext cx="1964287" cy="64727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C42614-1AA4-48FF-AF4D-C02249404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r="-1566"/>
          <a:stretch/>
        </p:blipFill>
        <p:spPr>
          <a:xfrm>
            <a:off x="2306608" y="180000"/>
            <a:ext cx="9767287" cy="64728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3AE7-254D-4EE1-8539-0D2020D1A41E}" type="datetime1">
              <a:rPr lang="et-EE" smtClean="0"/>
              <a:t>12.10.2021</a:t>
            </a:fld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22D771-F0B1-4324-B091-6ACF2AB91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812" y="754143"/>
            <a:ext cx="8472988" cy="1621857"/>
          </a:xfrm>
        </p:spPr>
        <p:txBody>
          <a:bodyPr anchor="t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498C008D-9536-430D-BDF4-5111B78F2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812" y="2376000"/>
            <a:ext cx="8472988" cy="102995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6449" y="315396"/>
            <a:ext cx="216000" cy="216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9705FB9A-5FEA-4486-902A-E9C47A7B21EC}" type="slidenum">
              <a:rPr lang="et-EE" smtClean="0"/>
              <a:pPr/>
              <a:t>‹#›</a:t>
            </a:fld>
            <a:endParaRPr lang="et-E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3" y="5926138"/>
            <a:ext cx="1259635" cy="5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82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d täpid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4C42614-1AA4-48FF-AF4D-C02249404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r="-1572"/>
          <a:stretch/>
        </p:blipFill>
        <p:spPr>
          <a:xfrm>
            <a:off x="2307600" y="180000"/>
            <a:ext cx="9756949" cy="647280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252A8A-7F85-4448-9902-67E65A786639}"/>
              </a:ext>
            </a:extLst>
          </p:cNvPr>
          <p:cNvSpPr/>
          <p:nvPr userDrawn="1"/>
        </p:nvSpPr>
        <p:spPr>
          <a:xfrm>
            <a:off x="0" y="0"/>
            <a:ext cx="212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604DEA-1FF0-4C4B-86AB-2AC739068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/>
          <a:stretch/>
        </p:blipFill>
        <p:spPr>
          <a:xfrm>
            <a:off x="-1" y="184919"/>
            <a:ext cx="1964287" cy="647275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3AE7-254D-4EE1-8539-0D2020D1A41E}" type="datetime1">
              <a:rPr lang="et-EE" smtClean="0"/>
              <a:t>12.10.2021</a:t>
            </a:fld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22D771-F0B1-4324-B091-6ACF2AB91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812" y="754143"/>
            <a:ext cx="8472988" cy="1621857"/>
          </a:xfrm>
        </p:spPr>
        <p:txBody>
          <a:bodyPr anchor="t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498C008D-9536-430D-BDF4-5111B78F2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812" y="2376000"/>
            <a:ext cx="8472988" cy="1029951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6449" y="315396"/>
            <a:ext cx="216000" cy="216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9705FB9A-5FEA-4486-902A-E9C47A7B21EC}" type="slidenum">
              <a:rPr lang="et-EE" smtClean="0"/>
              <a:pPr/>
              <a:t>‹#›</a:t>
            </a:fld>
            <a:endParaRPr lang="et-E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3" y="5926138"/>
            <a:ext cx="1259635" cy="5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3166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5604DEA-1FF0-4C4B-86AB-2AC739068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/>
          <a:stretch/>
        </p:blipFill>
        <p:spPr>
          <a:xfrm>
            <a:off x="-1" y="184919"/>
            <a:ext cx="1964287" cy="6472756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2C275239-54E1-4C18-A44A-B89E0AB7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0" y="301460"/>
            <a:ext cx="8833800" cy="809493"/>
          </a:xfrm>
          <a:prstGeom prst="rect">
            <a:avLst/>
          </a:prstGeom>
          <a:ln>
            <a:noFill/>
          </a:ln>
        </p:spPr>
        <p:txBody>
          <a:bodyPr vert="horz" lIns="36000" tIns="36000" rIns="36000" bIns="3600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5BF7452A-1532-4753-9323-1316B9C30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0" y="1774362"/>
            <a:ext cx="88338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929E452E-1BDE-41F1-9CAF-629928E70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0" y="6146396"/>
            <a:ext cx="95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D3AE7-254D-4EE1-8539-0D2020D1A41E}" type="datetime1">
              <a:rPr lang="et-EE" smtClean="0"/>
              <a:t>12.10.2021</a:t>
            </a:fld>
            <a:endParaRPr lang="et-EE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9E7ECBA-FF96-4E21-AA93-F645D4088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7241" y="6146395"/>
            <a:ext cx="7576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F44D2-8F40-45B5-8B53-A4C9D99E9C8D}" type="slidenum">
              <a:rPr lang="et-EE" smtClean="0"/>
              <a:t>‹#›</a:t>
            </a:fld>
            <a:endParaRPr lang="et-E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3" y="5926138"/>
            <a:ext cx="1259635" cy="5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5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4" r:id="rId4"/>
    <p:sldLayoutId id="2147483662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lienditugi@stat.e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klienditugi@stat.e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hyperlink" Target="http://metaweb.stat.ee/view_xml_linear.htm?id=4601364&amp;siteLanguage=ee" TargetMode="Externa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ee/sites/default/files/2020-12/Teenuste%20v%C3%A4liskaubandus_UUS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3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DwTbFhAOaC4" TargetMode="External"/><Relationship Id="rId3" Type="http://schemas.openxmlformats.org/officeDocument/2006/relationships/hyperlink" Target="https://www.stat.ee/et/avasta-statistikat/valdkonnad/majandus/valiskaubandus/teenuste-eksport" TargetMode="External"/><Relationship Id="rId7" Type="http://schemas.openxmlformats.org/officeDocument/2006/relationships/hyperlink" Target="https://www.stat.ee/sites/default/files/2020-11/Andmete%20eSTATi%20laadimise%20failid%20ja%20klassifikaatorid.zip" TargetMode="External"/><Relationship Id="rId2" Type="http://schemas.openxmlformats.org/officeDocument/2006/relationships/hyperlink" Target="https://www.stat.ee/et/avasta-statistikat/valdkonnad/majandus/valiskaubandus/teenuste-im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aweb.stat.ee/view_xml_linear.htm?id=4601364&amp;siteLanguage=ee" TargetMode="External"/><Relationship Id="rId5" Type="http://schemas.openxmlformats.org/officeDocument/2006/relationships/hyperlink" Target="https://www.stat.ee/sites/default/files/2020-12/Teenuste%20v%C3%A4liskaubandus_UUS.pdf" TargetMode="External"/><Relationship Id="rId4" Type="http://schemas.openxmlformats.org/officeDocument/2006/relationships/hyperlink" Target="https://www.stat.ee/et/esita-andmeid/andmete-esitamise-kohustu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tat.e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at.ee/et/avasta-statistikat/valdkonnad/majandus/valiskaubandus/teenuste-eksport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dmed.stat.ee/et/stat/majandus__valiskaubandus__teenuste_valiskauband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international-trade-in-services/data/databas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942358" y="1501488"/>
            <a:ext cx="8472988" cy="1621857"/>
          </a:xfrm>
        </p:spPr>
        <p:txBody>
          <a:bodyPr/>
          <a:lstStyle/>
          <a:p>
            <a:r>
              <a:rPr lang="et-EE" dirty="0" smtClean="0"/>
              <a:t>Teenuste väliskaubandusstatistika</a:t>
            </a:r>
            <a:endParaRPr lang="et-EE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784096" y="3369531"/>
            <a:ext cx="8472988" cy="1029951"/>
          </a:xfrm>
        </p:spPr>
        <p:txBody>
          <a:bodyPr/>
          <a:lstStyle/>
          <a:p>
            <a:r>
              <a:rPr lang="et-EE" dirty="0" smtClean="0"/>
              <a:t>Infotund, 12.10.2021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482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10</a:t>
            </a:fld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Milliseid teenuseid kajastatakse</a:t>
            </a:r>
            <a:endParaRPr lang="et-EE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8102849"/>
              </p:ext>
            </p:extLst>
          </p:nvPr>
        </p:nvGraphicFramePr>
        <p:xfrm>
          <a:off x="2822670" y="1714501"/>
          <a:ext cx="7065563" cy="41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3" imgW="4390916" imgH="2600165" progId="Excel.Sheet.12">
                  <p:embed/>
                </p:oleObj>
              </mc:Choice>
              <mc:Fallback>
                <p:oleObj name="Worksheet" r:id="rId3" imgW="4390916" imgH="26001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2670" y="1714501"/>
                        <a:ext cx="7065563" cy="41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4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11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20000" y="1448734"/>
            <a:ext cx="8833800" cy="5013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/>
              <a:t>Aastal 2021 on statistiline </a:t>
            </a:r>
            <a:r>
              <a:rPr lang="et-EE" b="1" dirty="0" err="1"/>
              <a:t>lävend</a:t>
            </a:r>
            <a:r>
              <a:rPr lang="et-EE" b="1" dirty="0"/>
              <a:t> 100 000 eurot.</a:t>
            </a:r>
          </a:p>
          <a:p>
            <a:r>
              <a:rPr lang="et-EE" dirty="0"/>
              <a:t>Alla </a:t>
            </a:r>
            <a:r>
              <a:rPr lang="et-EE" dirty="0" err="1"/>
              <a:t>lävendi</a:t>
            </a:r>
            <a:r>
              <a:rPr lang="et-EE" dirty="0"/>
              <a:t> jäävad majandusüksused on vabastatud andmete esitamise kohustusest.</a:t>
            </a:r>
          </a:p>
          <a:p>
            <a:r>
              <a:rPr lang="et-EE" dirty="0"/>
              <a:t>Andmete esitamise kohustuse määramisel vaadeldakse ekspordi ja impordi käivet </a:t>
            </a:r>
            <a:r>
              <a:rPr lang="et-EE" dirty="0" smtClean="0"/>
              <a:t>eraldi.</a:t>
            </a:r>
          </a:p>
          <a:p>
            <a:pPr lvl="1"/>
            <a:r>
              <a:rPr lang="et-EE" b="1" dirty="0" err="1" smtClean="0"/>
              <a:t>Lävendi</a:t>
            </a:r>
            <a:r>
              <a:rPr lang="et-EE" b="1" dirty="0" smtClean="0"/>
              <a:t> </a:t>
            </a:r>
            <a:r>
              <a:rPr lang="et-EE" b="1" dirty="0"/>
              <a:t>ületamisel tuleb andmeid esitada nii ekspordi kui ka impordi kohta</a:t>
            </a:r>
            <a:r>
              <a:rPr lang="et-EE" dirty="0" smtClean="0"/>
              <a:t>.</a:t>
            </a:r>
            <a:endParaRPr lang="et-EE" dirty="0"/>
          </a:p>
          <a:p>
            <a:r>
              <a:rPr lang="et-EE" dirty="0" smtClean="0"/>
              <a:t>Majandusüksused</a:t>
            </a:r>
            <a:r>
              <a:rPr lang="et-EE" dirty="0"/>
              <a:t>, kelle teenuste ekspordi või impordi summa ületab statistilise </a:t>
            </a:r>
            <a:r>
              <a:rPr lang="et-EE" dirty="0" err="1"/>
              <a:t>lävendi</a:t>
            </a:r>
            <a:r>
              <a:rPr lang="et-EE" dirty="0"/>
              <a:t> aruandeaasta (2021) jooksul. </a:t>
            </a:r>
            <a:endParaRPr lang="et-EE" dirty="0" smtClean="0"/>
          </a:p>
          <a:p>
            <a:pPr lvl="1"/>
            <a:r>
              <a:rPr lang="et-EE" b="1" dirty="0" smtClean="0"/>
              <a:t>Küsimustikku </a:t>
            </a:r>
            <a:r>
              <a:rPr lang="et-EE" b="1" dirty="0"/>
              <a:t>tuleb täitma hakata </a:t>
            </a:r>
            <a:r>
              <a:rPr lang="et-EE" b="1" dirty="0" err="1"/>
              <a:t>lävendi</a:t>
            </a:r>
            <a:r>
              <a:rPr lang="et-EE" b="1" dirty="0"/>
              <a:t> ületamisele järgnevast kvartalist</a:t>
            </a:r>
            <a:r>
              <a:rPr lang="et-EE" dirty="0" smtClean="0"/>
              <a:t>.</a:t>
            </a:r>
          </a:p>
          <a:p>
            <a:r>
              <a:rPr lang="et-EE" dirty="0" smtClean="0"/>
              <a:t>Valimi võtmise aluseks on </a:t>
            </a:r>
          </a:p>
          <a:p>
            <a:pPr lvl="1"/>
            <a:r>
              <a:rPr lang="et-EE" dirty="0" smtClean="0"/>
              <a:t>Käibedeklaratsioon (KMD)</a:t>
            </a:r>
          </a:p>
          <a:p>
            <a:pPr lvl="1"/>
            <a:r>
              <a:rPr lang="et-EE" dirty="0" smtClean="0"/>
              <a:t>Eesti Panga arvutused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tekib kohustus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015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12</a:t>
            </a:fld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Teenuste ekspordi valimi arvutamise reeglid</a:t>
            </a:r>
            <a:endParaRPr lang="et-E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64682" y="1493320"/>
            <a:ext cx="8510754" cy="18960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05100" y="3595863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Teenuste </a:t>
            </a:r>
            <a:r>
              <a:rPr lang="et-EE" b="1" dirty="0"/>
              <a:t>müük</a:t>
            </a:r>
            <a:r>
              <a:rPr lang="et-EE" dirty="0"/>
              <a:t>, st eksport, </a:t>
            </a:r>
            <a:r>
              <a:rPr lang="et-EE" b="1" dirty="0"/>
              <a:t>Euroopa Liidu riikidesse:</a:t>
            </a:r>
          </a:p>
          <a:p>
            <a:r>
              <a:rPr lang="et-EE" dirty="0"/>
              <a:t>	</a:t>
            </a:r>
            <a:r>
              <a:rPr lang="et-EE" b="1" dirty="0"/>
              <a:t>(lahter 3.1) – (lahter 3.1.1)</a:t>
            </a:r>
          </a:p>
          <a:p>
            <a:r>
              <a:rPr lang="et-EE" dirty="0"/>
              <a:t>	(kauba ja teenuse ühendusesisene käive) – (kauba </a:t>
            </a:r>
            <a:r>
              <a:rPr lang="et-EE" dirty="0" err="1"/>
              <a:t>üh</a:t>
            </a:r>
            <a:r>
              <a:rPr lang="et-EE" dirty="0"/>
              <a:t>. sisene käive)</a:t>
            </a:r>
          </a:p>
          <a:p>
            <a:endParaRPr lang="et-EE" dirty="0" smtClean="0"/>
          </a:p>
          <a:p>
            <a:r>
              <a:rPr lang="et-EE" dirty="0" smtClean="0"/>
              <a:t>Teenuste </a:t>
            </a:r>
            <a:r>
              <a:rPr lang="et-EE" b="1" dirty="0"/>
              <a:t>kogu müük</a:t>
            </a:r>
            <a:r>
              <a:rPr lang="et-EE" dirty="0"/>
              <a:t>, st eksport:</a:t>
            </a:r>
          </a:p>
          <a:p>
            <a:r>
              <a:rPr lang="et-EE" dirty="0"/>
              <a:t>	</a:t>
            </a:r>
            <a:r>
              <a:rPr lang="et-EE" b="1" dirty="0"/>
              <a:t>(lahter 3) – (lahter 3.1.1) – (lahter 3.2)</a:t>
            </a:r>
          </a:p>
          <a:p>
            <a:r>
              <a:rPr lang="et-EE" dirty="0"/>
              <a:t>	(0% km tehingud) – (kauba </a:t>
            </a:r>
            <a:r>
              <a:rPr lang="et-EE" dirty="0" err="1"/>
              <a:t>üh</a:t>
            </a:r>
            <a:r>
              <a:rPr lang="et-EE" dirty="0"/>
              <a:t>. sisene käive) – (kauba </a:t>
            </a:r>
            <a:r>
              <a:rPr lang="et-EE" dirty="0" smtClean="0"/>
              <a:t>eksport)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788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13</a:t>
            </a:fld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Teenuste impordi valimi arvutaise reeglid</a:t>
            </a:r>
            <a:endParaRPr lang="et-E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17183" y="2218439"/>
            <a:ext cx="8772904" cy="926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50222" y="3842129"/>
            <a:ext cx="8103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Teenuste </a:t>
            </a:r>
            <a:r>
              <a:rPr lang="et-EE" b="1" dirty="0"/>
              <a:t>ost</a:t>
            </a:r>
            <a:r>
              <a:rPr lang="et-EE" dirty="0"/>
              <a:t>, st import, </a:t>
            </a:r>
            <a:r>
              <a:rPr lang="et-EE" b="1" dirty="0"/>
              <a:t>Euroopa Liidu riikidest:</a:t>
            </a:r>
          </a:p>
          <a:p>
            <a:r>
              <a:rPr lang="et-EE" dirty="0"/>
              <a:t>	</a:t>
            </a:r>
            <a:r>
              <a:rPr lang="et-EE" b="1" dirty="0"/>
              <a:t>(lahter 6) – (lahter 6.1)</a:t>
            </a:r>
          </a:p>
          <a:p>
            <a:r>
              <a:rPr lang="et-EE" dirty="0"/>
              <a:t>	(</a:t>
            </a:r>
            <a:r>
              <a:rPr lang="et-EE" dirty="0" err="1"/>
              <a:t>üh</a:t>
            </a:r>
            <a:r>
              <a:rPr lang="et-EE" dirty="0"/>
              <a:t>. sisene kauba ja teenuse ost) – (kauba </a:t>
            </a:r>
            <a:r>
              <a:rPr lang="et-EE" dirty="0" err="1"/>
              <a:t>üh</a:t>
            </a:r>
            <a:r>
              <a:rPr lang="et-EE" dirty="0"/>
              <a:t>. </a:t>
            </a:r>
            <a:r>
              <a:rPr lang="et-EE" dirty="0" err="1"/>
              <a:t>sisenene</a:t>
            </a:r>
            <a:r>
              <a:rPr lang="et-EE" dirty="0"/>
              <a:t> ost)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08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14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dirty="0"/>
              <a:t>Andmete esitamise kohustus kestab üldjuhul </a:t>
            </a:r>
            <a:r>
              <a:rPr lang="et-EE" b="1" dirty="0"/>
              <a:t>aruandeaasta lõpuni</a:t>
            </a:r>
            <a:r>
              <a:rPr lang="et-EE" dirty="0"/>
              <a:t>. Isegi, kui teenuste käive on aruandeperioodil võrreldes statistilise lävega märgatavalt langenud.</a:t>
            </a:r>
          </a:p>
          <a:p>
            <a:r>
              <a:rPr lang="et-EE" dirty="0"/>
              <a:t>Andmeid ei pea esitama aruandeaastale järgneva aasta kohta, kui aruandeaastal teenuste käive statistilist läve enam ei ületanud.</a:t>
            </a:r>
          </a:p>
          <a:p>
            <a:r>
              <a:rPr lang="et-EE" dirty="0"/>
              <a:t>Juhul, kui majandusüksus on, kas ajutiselt tegevuse peatanud või likvideeritud või kui andmeid pole võimalik tähtajaks esitada, tuleb sellest statistikaametile teatada e-posti (</a:t>
            </a:r>
            <a:r>
              <a:rPr lang="et-EE" dirty="0">
                <a:hlinkClick r:id="rId2"/>
              </a:rPr>
              <a:t>klienditugi@stat.ee</a:t>
            </a:r>
            <a:r>
              <a:rPr lang="et-EE" dirty="0"/>
              <a:t>) teel.</a:t>
            </a:r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 kaua peab esitama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913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15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t-EE" dirty="0"/>
              <a:t>Teenuste väliskaubanduse andmeid saab esitada </a:t>
            </a:r>
            <a:r>
              <a:rPr lang="et-EE" b="1" dirty="0" err="1"/>
              <a:t>eSTAT</a:t>
            </a:r>
            <a:r>
              <a:rPr lang="et-EE" dirty="0" err="1"/>
              <a:t>-is</a:t>
            </a:r>
            <a:r>
              <a:rPr lang="et-EE" dirty="0"/>
              <a:t>.</a:t>
            </a:r>
          </a:p>
          <a:p>
            <a:r>
              <a:rPr lang="et-EE" dirty="0"/>
              <a:t>Aruandeperiood on </a:t>
            </a:r>
            <a:r>
              <a:rPr lang="et-EE" b="1" dirty="0"/>
              <a:t>kvartal</a:t>
            </a:r>
            <a:r>
              <a:rPr lang="et-EE" dirty="0"/>
              <a:t>. </a:t>
            </a:r>
          </a:p>
          <a:p>
            <a:r>
              <a:rPr lang="et-EE" dirty="0"/>
              <a:t>Aruandeperioodis tuleb kajastada </a:t>
            </a:r>
            <a:r>
              <a:rPr lang="et-EE" b="1" dirty="0"/>
              <a:t>kõik teenuste ekspordi ja impordiga </a:t>
            </a:r>
            <a:r>
              <a:rPr lang="et-EE" dirty="0"/>
              <a:t>seotud </a:t>
            </a:r>
            <a:r>
              <a:rPr lang="et-EE" b="1" dirty="0"/>
              <a:t>tehingud.</a:t>
            </a:r>
          </a:p>
          <a:p>
            <a:r>
              <a:rPr lang="et-EE" dirty="0"/>
              <a:t>Andmed tuleb esitada hiljemalt </a:t>
            </a:r>
            <a:r>
              <a:rPr lang="et-EE" b="1" dirty="0"/>
              <a:t>aruandeperioodile järgneva kuu 18. kuupäevaks.</a:t>
            </a:r>
          </a:p>
          <a:p>
            <a:pPr lvl="1"/>
            <a:r>
              <a:rPr lang="et-EE" b="1" dirty="0" smtClean="0"/>
              <a:t>18. oktoober 2021 – III kvartali andmed</a:t>
            </a:r>
          </a:p>
          <a:p>
            <a:pPr lvl="1"/>
            <a:r>
              <a:rPr lang="et-EE" b="1" dirty="0" smtClean="0"/>
              <a:t>18. jaanuar 2022 – IV kvartali andmed</a:t>
            </a:r>
          </a:p>
          <a:p>
            <a:r>
              <a:rPr lang="et-EE" b="1" dirty="0" smtClean="0"/>
              <a:t>Meeldetuletused</a:t>
            </a:r>
          </a:p>
          <a:p>
            <a:pPr lvl="1"/>
            <a:r>
              <a:rPr lang="et-EE" b="1" dirty="0" smtClean="0"/>
              <a:t>5 päeva enne </a:t>
            </a:r>
            <a:r>
              <a:rPr lang="et-EE" b="1" dirty="0" smtClean="0"/>
              <a:t>tähtpäeva</a:t>
            </a:r>
            <a:endParaRPr lang="et-EE" b="1" dirty="0" smtClean="0"/>
          </a:p>
          <a:p>
            <a:pPr lvl="1"/>
            <a:r>
              <a:rPr lang="et-EE" b="1" dirty="0" smtClean="0"/>
              <a:t>3, 7 ja 20 päeva </a:t>
            </a:r>
            <a:r>
              <a:rPr lang="et-EE" b="1" smtClean="0"/>
              <a:t>pärast </a:t>
            </a:r>
            <a:r>
              <a:rPr lang="et-EE" b="1" smtClean="0"/>
              <a:t>tähtpäeva</a:t>
            </a:r>
            <a:endParaRPr lang="et-EE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Kus ja millal tuleb andmeid esitada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698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16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dirty="0"/>
              <a:t>Tuleb esitada nn </a:t>
            </a:r>
            <a:r>
              <a:rPr lang="et-EE" b="1" dirty="0"/>
              <a:t>nullaruanne</a:t>
            </a:r>
            <a:r>
              <a:rPr lang="et-EE" dirty="0"/>
              <a:t> või saata </a:t>
            </a:r>
            <a:r>
              <a:rPr lang="et-EE" dirty="0" err="1"/>
              <a:t>e-kiri</a:t>
            </a:r>
            <a:r>
              <a:rPr lang="et-EE" dirty="0"/>
              <a:t> aadressil </a:t>
            </a:r>
            <a:r>
              <a:rPr lang="et-EE" dirty="0">
                <a:hlinkClick r:id="rId2"/>
              </a:rPr>
              <a:t>klienditugi@stat.ee</a:t>
            </a:r>
            <a:r>
              <a:rPr lang="et-EE" dirty="0"/>
              <a:t>.</a:t>
            </a:r>
          </a:p>
          <a:p>
            <a:r>
              <a:rPr lang="et-EE" dirty="0"/>
              <a:t>Nullaruanne:</a:t>
            </a:r>
          </a:p>
          <a:p>
            <a:pPr marL="457200" lvl="1" indent="0">
              <a:buNone/>
            </a:pPr>
            <a:r>
              <a:rPr lang="et-EE" sz="2000" dirty="0"/>
              <a:t>- klõpsake küsimustiku perioodide päise „Küsimustiku andmed“ juures oleval hammasratta ikooni alt avaneval lingil „Kinnita perioodid“</a:t>
            </a:r>
          </a:p>
          <a:p>
            <a:pPr marL="457200" lvl="1" indent="0">
              <a:buNone/>
            </a:pPr>
            <a:r>
              <a:rPr lang="et-EE" sz="2000" dirty="0"/>
              <a:t>- avaneb perioodide kinnitamise vaade</a:t>
            </a:r>
          </a:p>
          <a:p>
            <a:pPr marL="457200" lvl="1" indent="0">
              <a:buNone/>
            </a:pPr>
            <a:r>
              <a:rPr lang="et-EE" sz="2000" dirty="0"/>
              <a:t>- valige küsimustiku kinnitamise põhjus, valige periood või mitu perioodi (mida soovite kinnitada) ja sisestage kinnituse täpsem kirjeldus</a:t>
            </a:r>
          </a:p>
          <a:p>
            <a:pPr marL="457200" lvl="1" indent="0">
              <a:buNone/>
            </a:pPr>
            <a:r>
              <a:rPr lang="et-EE" sz="2000" dirty="0"/>
              <a:t>- klõpsake nupul „Kinnitan“</a:t>
            </a:r>
          </a:p>
          <a:p>
            <a:pPr marL="457200" lvl="1" indent="0">
              <a:buNone/>
            </a:pPr>
            <a:r>
              <a:rPr lang="et-EE" sz="2000" dirty="0"/>
              <a:t>- Teie poolt kinnitatud perioodide küsimustikud on esitatud</a:t>
            </a:r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Küsimustiku täitmine, kui tehinguid ei toimu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936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17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dirty="0"/>
              <a:t>Riikliku statistika seaduse (RT I 2010, 41, 241) §-de 34, 35 ja 38 järgi tagab statistikaamet andmeesitajalt saadud </a:t>
            </a:r>
            <a:r>
              <a:rPr lang="et-EE" b="1" dirty="0"/>
              <a:t>andmete täieliku kaitse</a:t>
            </a:r>
            <a:r>
              <a:rPr lang="et-EE" dirty="0"/>
              <a:t>.</a:t>
            </a:r>
          </a:p>
          <a:p>
            <a:r>
              <a:rPr lang="et-EE" dirty="0"/>
              <a:t>Andmeid kasutatakse </a:t>
            </a:r>
            <a:r>
              <a:rPr lang="et-EE" b="1" dirty="0"/>
              <a:t>ainult statistilisel otstarbel</a:t>
            </a:r>
            <a:r>
              <a:rPr lang="et-EE" dirty="0"/>
              <a:t>.</a:t>
            </a:r>
          </a:p>
          <a:p>
            <a:r>
              <a:rPr lang="et-EE" dirty="0"/>
              <a:t>Teenuste väliskaubanduse andmete konfidentsiaalsuse tagamiseks avaldatakse või edastatakse andmed </a:t>
            </a:r>
            <a:r>
              <a:rPr lang="et-EE" b="1" dirty="0"/>
              <a:t>ilma andmeesitaja identifitseerimist võimaldavate tunnusteta, vähemalt kolme andmeesitaja koondandmetena</a:t>
            </a:r>
            <a:r>
              <a:rPr lang="et-EE" dirty="0"/>
              <a:t>.</a:t>
            </a:r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on tagatud andmete konfidentsiaalsus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40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18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b="1" dirty="0"/>
              <a:t>Kohustuslikud andmeväljad</a:t>
            </a:r>
            <a:r>
              <a:rPr lang="et-EE" dirty="0"/>
              <a:t>:</a:t>
            </a:r>
          </a:p>
          <a:p>
            <a:pPr lvl="1"/>
            <a:r>
              <a:rPr lang="et-EE" dirty="0"/>
              <a:t>tehing teenusega e tehingu kood (kodeeritav andmeväli)</a:t>
            </a:r>
          </a:p>
          <a:p>
            <a:pPr lvl="1"/>
            <a:r>
              <a:rPr lang="et-EE" dirty="0"/>
              <a:t>teenuse ja muu tehingu kood (kodeeritav andmeväli)</a:t>
            </a:r>
          </a:p>
          <a:p>
            <a:pPr lvl="1"/>
            <a:r>
              <a:rPr lang="et-EE" dirty="0"/>
              <a:t>mitteresidendi riigi kood (kodeeritav andmeväli)</a:t>
            </a:r>
          </a:p>
          <a:p>
            <a:pPr lvl="1"/>
            <a:r>
              <a:rPr lang="et-EE" dirty="0"/>
              <a:t>teenuse maksumus kokku, euro (väärtuseline andmeväli)</a:t>
            </a:r>
          </a:p>
          <a:p>
            <a:pPr lvl="1"/>
            <a:r>
              <a:rPr lang="et-EE" dirty="0"/>
              <a:t>teenuse peamine osutamise viis (kodeeritav andmeväli)</a:t>
            </a:r>
          </a:p>
          <a:p>
            <a:pPr marL="0" indent="0">
              <a:buNone/>
            </a:pPr>
            <a:endParaRPr lang="et-EE" dirty="0"/>
          </a:p>
          <a:p>
            <a:pPr lvl="0"/>
            <a:r>
              <a:rPr lang="et-EE" b="1" dirty="0">
                <a:solidFill>
                  <a:prstClr val="black"/>
                </a:solidFill>
              </a:rPr>
              <a:t>Vabatahtlikud andmeväljad</a:t>
            </a:r>
            <a:r>
              <a:rPr lang="et-EE" dirty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et-EE" dirty="0">
                <a:solidFill>
                  <a:prstClr val="black"/>
                </a:solidFill>
              </a:rPr>
              <a:t>teenuse osutamise peamise viisi osatähtsus (kodeeritav andmeväli)</a:t>
            </a:r>
          </a:p>
          <a:p>
            <a:pPr lvl="1"/>
            <a:r>
              <a:rPr lang="et-EE" dirty="0">
                <a:solidFill>
                  <a:prstClr val="black"/>
                </a:solidFill>
              </a:rPr>
              <a:t>märkus/selgitus</a:t>
            </a:r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Milliseid andmeid küsimustikus küsitakse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913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19</a:t>
            </a:fld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Küsimustiku näidis</a:t>
            </a:r>
            <a:endParaRPr lang="et-E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03585" y="1135261"/>
            <a:ext cx="9578472" cy="54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2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Mis on teenuste väliskaubandus</a:t>
            </a:r>
          </a:p>
          <a:p>
            <a:r>
              <a:rPr lang="et-EE" dirty="0" smtClean="0"/>
              <a:t>Teenuste väliskaubandusstatistika vajalikkus</a:t>
            </a:r>
            <a:endParaRPr lang="et-EE" dirty="0"/>
          </a:p>
          <a:p>
            <a:r>
              <a:rPr lang="et-EE" dirty="0" smtClean="0"/>
              <a:t>Kuidas tekib kohustus</a:t>
            </a:r>
          </a:p>
          <a:p>
            <a:r>
              <a:rPr lang="et-EE" dirty="0" smtClean="0"/>
              <a:t>Kui kaua peab täitma</a:t>
            </a:r>
          </a:p>
          <a:p>
            <a:r>
              <a:rPr lang="et-EE" dirty="0" smtClean="0"/>
              <a:t>Millal ja kuidas esitada</a:t>
            </a:r>
          </a:p>
          <a:p>
            <a:r>
              <a:rPr lang="et-EE" dirty="0" smtClean="0"/>
              <a:t>Kuidas tagatakse konfidentsiaalsus</a:t>
            </a:r>
          </a:p>
          <a:p>
            <a:r>
              <a:rPr lang="et-EE" dirty="0" smtClean="0"/>
              <a:t>Milliseid andmeid küsitakse</a:t>
            </a:r>
          </a:p>
          <a:p>
            <a:r>
              <a:rPr lang="et-EE" dirty="0" smtClean="0"/>
              <a:t>Kuidas teenuseid klassifitseerida</a:t>
            </a:r>
          </a:p>
          <a:p>
            <a:r>
              <a:rPr lang="et-EE" dirty="0" smtClean="0"/>
              <a:t>Metoodilised nüansid</a:t>
            </a:r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Teemad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91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20</a:t>
            </a:fld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Tehing teenusega</a:t>
            </a:r>
            <a:endParaRPr lang="et-EE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Teenustega tehtavaid tehinguid on kaks: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98" y="2485972"/>
            <a:ext cx="8492464" cy="2536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20774" y="5536013"/>
            <a:ext cx="347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u="sng" dirty="0"/>
              <a:t>Kajastada tuleb nii ost kui müük </a:t>
            </a:r>
          </a:p>
        </p:txBody>
      </p:sp>
    </p:spTree>
    <p:extLst>
      <p:ext uri="{BB962C8B-B14F-4D97-AF65-F5344CB8AC3E}">
        <p14:creationId xmlns:p14="http://schemas.microsoft.com/office/powerpoint/2010/main" val="12557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21</a:t>
            </a:fld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0000" y="301461"/>
            <a:ext cx="8833800" cy="568978"/>
          </a:xfrm>
        </p:spPr>
        <p:txBody>
          <a:bodyPr/>
          <a:lstStyle/>
          <a:p>
            <a:r>
              <a:rPr lang="et-EE" dirty="0" smtClean="0"/>
              <a:t>Teenuse ja muu tehingu kood</a:t>
            </a:r>
            <a:endParaRPr lang="et-EE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5103991"/>
              </p:ext>
            </p:extLst>
          </p:nvPr>
        </p:nvGraphicFramePr>
        <p:xfrm>
          <a:off x="2238375" y="2349500"/>
          <a:ext cx="8834438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Worksheet" r:id="rId3" imgW="7566721" imgH="2423284" progId="Excel.Sheet.12">
                  <p:embed/>
                </p:oleObj>
              </mc:Choice>
              <mc:Fallback>
                <p:oleObj name="Worksheet" r:id="rId3" imgW="7566721" imgH="24232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8375" y="2349500"/>
                        <a:ext cx="8834438" cy="282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022231" y="1113479"/>
            <a:ext cx="99353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Teenuste </a:t>
            </a:r>
            <a:r>
              <a:rPr lang="et-EE" dirty="0" smtClean="0"/>
              <a:t>kood -  </a:t>
            </a:r>
            <a:r>
              <a:rPr lang="et-EE" dirty="0"/>
              <a:t>8-kohaline tähtede ja numbrite kombinatsioon, mis kirjeldab osutatud teenust.  </a:t>
            </a:r>
          </a:p>
          <a:p>
            <a:r>
              <a:rPr lang="et-EE" dirty="0"/>
              <a:t>„Teenuste </a:t>
            </a:r>
            <a:r>
              <a:rPr lang="et-EE" sz="2000" dirty="0"/>
              <a:t>väliskaubandus 2020“ klassifikaator: </a:t>
            </a:r>
            <a:r>
              <a:rPr lang="et-EE" sz="2000" dirty="0">
                <a:hlinkClick r:id="rId5"/>
              </a:rPr>
              <a:t>http://</a:t>
            </a:r>
            <a:r>
              <a:rPr lang="et-EE" sz="2000" dirty="0" smtClean="0">
                <a:hlinkClick r:id="rId5"/>
              </a:rPr>
              <a:t>metaweb.stat.ee/view_xml_linear.htm?id=4601364&amp;siteLanguage=ee</a:t>
            </a:r>
            <a:endParaRPr lang="et-EE" sz="1400" dirty="0"/>
          </a:p>
        </p:txBody>
      </p:sp>
      <p:sp>
        <p:nvSpPr>
          <p:cNvPr id="7" name="Rectangle 6"/>
          <p:cNvSpPr/>
          <p:nvPr/>
        </p:nvSpPr>
        <p:spPr>
          <a:xfrm>
            <a:off x="2238646" y="5404865"/>
            <a:ext cx="9525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Näiteks: T491MR00 – Mitteresidendist vedaja rahvusvahelise </a:t>
            </a:r>
            <a:r>
              <a:rPr lang="et-EE" dirty="0" err="1"/>
              <a:t>sõitjateveo</a:t>
            </a:r>
            <a:r>
              <a:rPr lang="et-EE" dirty="0"/>
              <a:t> teenused raudteel (k.a sõitjate teenindus rahvusvahelisel liinil)</a:t>
            </a:r>
          </a:p>
          <a:p>
            <a:r>
              <a:rPr lang="et-EE" dirty="0"/>
              <a:t>EMTAK 49 – Maismaaveondus ja torutransport</a:t>
            </a:r>
          </a:p>
          <a:p>
            <a:r>
              <a:rPr lang="et-EE" dirty="0"/>
              <a:t>EMTAK 491 – Sõitjate linnadevaheline raudteevedu</a:t>
            </a:r>
          </a:p>
          <a:p>
            <a:r>
              <a:rPr lang="et-EE" dirty="0"/>
              <a:t>MR – Mitteresident</a:t>
            </a:r>
          </a:p>
        </p:txBody>
      </p:sp>
    </p:spTree>
    <p:extLst>
      <p:ext uri="{BB962C8B-B14F-4D97-AF65-F5344CB8AC3E}">
        <p14:creationId xmlns:p14="http://schemas.microsoft.com/office/powerpoint/2010/main" val="5297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22</a:t>
            </a:fld>
            <a:endParaRPr lang="et-E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19363" y="2257694"/>
            <a:ext cx="8834437" cy="299348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hlinkClick r:id="rId3"/>
              </a:rPr>
              <a:t>Teenuste käsiraamat</a:t>
            </a:r>
            <a:endParaRPr lang="et-EE" dirty="0"/>
          </a:p>
        </p:txBody>
      </p:sp>
      <p:sp>
        <p:nvSpPr>
          <p:cNvPr id="6" name="Rectangle 5"/>
          <p:cNvSpPr/>
          <p:nvPr/>
        </p:nvSpPr>
        <p:spPr>
          <a:xfrm>
            <a:off x="2519363" y="1756812"/>
            <a:ext cx="8743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Lisa 1. </a:t>
            </a:r>
            <a:r>
              <a:rPr lang="fi-FI" dirty="0" err="1"/>
              <a:t>EMTAKi</a:t>
            </a:r>
            <a:r>
              <a:rPr lang="fi-FI" dirty="0"/>
              <a:t> </a:t>
            </a:r>
            <a:r>
              <a:rPr lang="fi-FI" dirty="0" err="1"/>
              <a:t>tegevusalad</a:t>
            </a:r>
            <a:r>
              <a:rPr lang="fi-FI" dirty="0"/>
              <a:t>, </a:t>
            </a:r>
            <a:r>
              <a:rPr lang="fi-FI" dirty="0" err="1"/>
              <a:t>teenuste</a:t>
            </a:r>
            <a:r>
              <a:rPr lang="fi-FI" dirty="0"/>
              <a:t> </a:t>
            </a:r>
            <a:r>
              <a:rPr lang="fi-FI" dirty="0" err="1"/>
              <a:t>koodid</a:t>
            </a:r>
            <a:r>
              <a:rPr lang="fi-FI" dirty="0"/>
              <a:t> ja </a:t>
            </a:r>
            <a:r>
              <a:rPr lang="fi-FI" dirty="0" err="1"/>
              <a:t>teenuste</a:t>
            </a:r>
            <a:r>
              <a:rPr lang="fi-FI" dirty="0"/>
              <a:t> </a:t>
            </a:r>
            <a:r>
              <a:rPr lang="fi-FI" dirty="0" err="1"/>
              <a:t>osutamise</a:t>
            </a:r>
            <a:r>
              <a:rPr lang="fi-FI" dirty="0"/>
              <a:t> </a:t>
            </a:r>
            <a:r>
              <a:rPr lang="fi-FI" dirty="0" err="1"/>
              <a:t>viisid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194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23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dirty="0"/>
              <a:t>Mitteresidendi riik on riik, kus majandusüksus on registreeritud ja kus tal on püsiv tegevuskoht. See on riik, kelle residendile teenust müüakse või kelle residendilt teenust ostetakse.  </a:t>
            </a:r>
          </a:p>
          <a:p>
            <a:r>
              <a:rPr lang="et-EE" dirty="0"/>
              <a:t>See on kahekohaline tähtkood vastavalt riikide ja territooriumide klassifikaatorile (GEONOM).</a:t>
            </a:r>
            <a:endParaRPr lang="et-EE" b="1" dirty="0"/>
          </a:p>
          <a:p>
            <a:r>
              <a:rPr lang="et-EE" b="1" dirty="0"/>
              <a:t>Ühendusesisesed tehingud tuleb kajastada liikmesriikide kaupa.</a:t>
            </a:r>
          </a:p>
          <a:p>
            <a:r>
              <a:rPr lang="et-EE" b="1" dirty="0"/>
              <a:t>Eesti ei saa olla mitteresidendi riik.</a:t>
            </a:r>
            <a:endParaRPr lang="et-EE" dirty="0"/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Mitteresidendi riigi kood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951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24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dirty="0"/>
              <a:t>Teenuse maksumus on summa, mis on märgitud arvele eurodes.</a:t>
            </a:r>
          </a:p>
          <a:p>
            <a:r>
              <a:rPr lang="et-EE" dirty="0"/>
              <a:t>Eurodesse ümberarvestamisel kasutatakse </a:t>
            </a:r>
            <a:r>
              <a:rPr lang="et-EE" dirty="0" err="1"/>
              <a:t>raamatupidamislausendi</a:t>
            </a:r>
            <a:r>
              <a:rPr lang="et-EE" dirty="0"/>
              <a:t> koostamisel kasutatud kurssi.</a:t>
            </a:r>
          </a:p>
          <a:p>
            <a:r>
              <a:rPr lang="et-EE" dirty="0"/>
              <a:t>Maksumus esitatakse ilma maksudeta (nt käibemaks).</a:t>
            </a:r>
          </a:p>
          <a:p>
            <a:r>
              <a:rPr lang="et-EE" dirty="0"/>
              <a:t>Summeerimine on lubatud – juhul, kui majandusüksus on samas aruandeperioodis müünud või ostnud sama koodiga teenust ühest ja samast välisriigist, võib mitme arve peal olevad summad kokku liita ja neid esitada küsimustikus ühel real.</a:t>
            </a:r>
          </a:p>
          <a:p>
            <a:r>
              <a:rPr lang="et-EE" dirty="0"/>
              <a:t>Kaupade maksumus ei ole reeglina teenuse osa. Juhul, kui kaupade maksumust ei ole võimalik eristada teenuse maksumusest, kajastatakse see teenuse maksumuse osana. </a:t>
            </a:r>
            <a:endParaRPr lang="et-EE" dirty="0">
              <a:solidFill>
                <a:srgbClr val="FF0000"/>
              </a:solidFill>
            </a:endParaRPr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Teenuse maksumus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403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25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4791" y="1292469"/>
            <a:ext cx="9495693" cy="5336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Teenuse osutamise viis ehk tarnimisviis määratakse kindlaks teenuse </a:t>
            </a:r>
            <a:r>
              <a:rPr lang="et-EE" dirty="0" err="1"/>
              <a:t>osutaja</a:t>
            </a:r>
            <a:r>
              <a:rPr lang="et-EE" dirty="0"/>
              <a:t> ja tarbija asukoha põhjal. </a:t>
            </a:r>
          </a:p>
          <a:p>
            <a:r>
              <a:rPr lang="et-EE" b="1" dirty="0"/>
              <a:t>Osutamisviis 1 – piiriülene teenuse </a:t>
            </a:r>
            <a:r>
              <a:rPr lang="et-EE" b="1" dirty="0" smtClean="0"/>
              <a:t>osutamine (ilma füüsilise kohtumiseta)</a:t>
            </a:r>
            <a:r>
              <a:rPr lang="et-EE" dirty="0" smtClean="0"/>
              <a:t>. </a:t>
            </a:r>
            <a:r>
              <a:rPr lang="et-EE" dirty="0"/>
              <a:t> </a:t>
            </a:r>
          </a:p>
          <a:p>
            <a:r>
              <a:rPr lang="et-EE" b="1" dirty="0"/>
              <a:t>Osutamisviis 2 – tarbimine välismaal.</a:t>
            </a:r>
          </a:p>
          <a:p>
            <a:r>
              <a:rPr lang="et-EE" b="1" dirty="0">
                <a:solidFill>
                  <a:schemeClr val="bg1">
                    <a:lumMod val="75000"/>
                  </a:schemeClr>
                </a:solidFill>
              </a:rPr>
              <a:t>Osutamisviis 3 – äriline kohalolek (andmed saadakse küsimustikust 1468)</a:t>
            </a:r>
          </a:p>
          <a:p>
            <a:r>
              <a:rPr lang="et-EE" b="1" dirty="0"/>
              <a:t>Osutamisviis 4 – füüsiliste isikute kohalolek.</a:t>
            </a:r>
          </a:p>
          <a:p>
            <a:pPr marL="0" indent="0">
              <a:buNone/>
            </a:pPr>
            <a:r>
              <a:rPr lang="et-EE" dirty="0"/>
              <a:t>Teenust saab osutada erinevate osutamisviisidega. </a:t>
            </a:r>
          </a:p>
          <a:p>
            <a:pPr marL="0" indent="0">
              <a:buNone/>
            </a:pPr>
            <a:r>
              <a:rPr lang="et-EE" b="1" dirty="0"/>
              <a:t>Näiteid õigusabi teenuste osutamisviisidest</a:t>
            </a:r>
          </a:p>
          <a:p>
            <a:pPr lvl="0"/>
            <a:r>
              <a:rPr lang="et-EE" i="1" dirty="0"/>
              <a:t>Mitteresidendist klienti nõustatakse elektrooniliste sidevahendite (internet, Skype jms) kaudu – </a:t>
            </a:r>
            <a:r>
              <a:rPr lang="et-EE" b="1" i="1" dirty="0"/>
              <a:t>osutamisviis 1.</a:t>
            </a:r>
            <a:endParaRPr lang="et-EE" b="1" dirty="0"/>
          </a:p>
          <a:p>
            <a:pPr lvl="0"/>
            <a:r>
              <a:rPr lang="et-EE" i="1" dirty="0" smtClean="0"/>
              <a:t>Teenuse tellija tuleb teenuse </a:t>
            </a:r>
            <a:r>
              <a:rPr lang="et-EE" i="1" dirty="0" err="1" smtClean="0"/>
              <a:t>osutaja</a:t>
            </a:r>
            <a:r>
              <a:rPr lang="et-EE" i="1" dirty="0" smtClean="0"/>
              <a:t> juurde (mitteresident tuleb advokaadibüroosse </a:t>
            </a:r>
            <a:r>
              <a:rPr lang="et-EE" i="1" dirty="0"/>
              <a:t>nõustamisteenust </a:t>
            </a:r>
            <a:r>
              <a:rPr lang="et-EE" i="1" dirty="0" smtClean="0"/>
              <a:t>saama) </a:t>
            </a:r>
            <a:r>
              <a:rPr lang="et-EE" i="1" dirty="0"/>
              <a:t>– </a:t>
            </a:r>
            <a:r>
              <a:rPr lang="et-EE" b="1" i="1" dirty="0"/>
              <a:t>osutamisviis 2.</a:t>
            </a:r>
            <a:endParaRPr lang="et-EE" b="1" dirty="0"/>
          </a:p>
          <a:p>
            <a:pPr lvl="0"/>
            <a:r>
              <a:rPr lang="et-EE" i="1" dirty="0" smtClean="0"/>
              <a:t>Teenuse </a:t>
            </a:r>
            <a:r>
              <a:rPr lang="et-EE" i="1" dirty="0" err="1" smtClean="0"/>
              <a:t>osutaja</a:t>
            </a:r>
            <a:r>
              <a:rPr lang="et-EE" i="1" dirty="0" smtClean="0"/>
              <a:t> tuleb teenuse tellija juurde (advokaadibüroo </a:t>
            </a:r>
            <a:r>
              <a:rPr lang="et-EE" i="1" dirty="0"/>
              <a:t>töötaja läheb välismaale mitteresidendi juurde </a:t>
            </a:r>
            <a:r>
              <a:rPr lang="et-EE" i="1" dirty="0" smtClean="0"/>
              <a:t>nõustama) </a:t>
            </a:r>
            <a:r>
              <a:rPr lang="et-EE" i="1" dirty="0"/>
              <a:t>– </a:t>
            </a:r>
            <a:r>
              <a:rPr lang="et-EE" b="1" i="1" dirty="0"/>
              <a:t>osutamisviis 4.</a:t>
            </a:r>
            <a:endParaRPr lang="et-EE" b="1" dirty="0"/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Teenuse osutamise peamine viis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308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26</a:t>
            </a:fld>
            <a:endParaRPr lang="et-E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96541330"/>
              </p:ext>
            </p:extLst>
          </p:nvPr>
        </p:nvGraphicFramePr>
        <p:xfrm>
          <a:off x="2519363" y="1774825"/>
          <a:ext cx="8834436" cy="3840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08609"/>
                <a:gridCol w="2208609"/>
                <a:gridCol w="2208609"/>
                <a:gridCol w="2208609"/>
              </a:tblGrid>
              <a:tr h="868680">
                <a:tc rowSpan="2">
                  <a:txBody>
                    <a:bodyPr/>
                    <a:lstStyle/>
                    <a:p>
                      <a:r>
                        <a:rPr lang="et-E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Teenuse </a:t>
                      </a:r>
                      <a:r>
                        <a:rPr lang="et-EE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osutaja</a:t>
                      </a:r>
                      <a:r>
                        <a:rPr lang="et-E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asub oma riigis.</a:t>
                      </a:r>
                    </a:p>
                    <a:p>
                      <a:r>
                        <a:rPr lang="et-E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Või teistpidi:</a:t>
                      </a:r>
                    </a:p>
                    <a:p>
                      <a:r>
                        <a:rPr lang="et-E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Teenuse tarbija asub MR riigis.</a:t>
                      </a:r>
                      <a:endParaRPr lang="et-E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b="0" dirty="0" smtClean="0"/>
                        <a:t>1</a:t>
                      </a:r>
                      <a:endParaRPr lang="et-E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ja MR teenuse osutamisel ei kohtu. R müüb teenuseid läbi Interneti.</a:t>
                      </a:r>
                      <a:endParaRPr lang="et-E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ja MR teenuse osutamisel ei kohtu. R ostab teenust läbi Interneti.</a:t>
                      </a:r>
                      <a:endParaRPr lang="et-EE" b="0" dirty="0"/>
                    </a:p>
                  </a:txBody>
                  <a:tcPr/>
                </a:tc>
              </a:tr>
              <a:tr h="86868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2</a:t>
                      </a:r>
                      <a:endParaRPr lang="et-E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 tuleb R-i juurde teenust tarbima. R osutab teenust oma riigis.</a:t>
                      </a:r>
                      <a:endParaRPr lang="et-E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t-E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läheb MR juurde teenust tarbima. MR osutab teenust oma riigis.</a:t>
                      </a:r>
                      <a:endParaRPr lang="et-E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Teenuse </a:t>
                      </a:r>
                      <a:r>
                        <a:rPr lang="et-E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osutaja</a:t>
                      </a:r>
                      <a:r>
                        <a:rPr lang="et-E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asub MR riigis.</a:t>
                      </a:r>
                    </a:p>
                    <a:p>
                      <a:r>
                        <a:rPr lang="et-E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Või teistpidi:</a:t>
                      </a:r>
                    </a:p>
                    <a:p>
                      <a:r>
                        <a:rPr lang="et-E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Teenuse tarbija asub oma riigis.</a:t>
                      </a:r>
                      <a:endParaRPr lang="et-E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4</a:t>
                      </a:r>
                      <a:endParaRPr lang="et-E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läheb </a:t>
                      </a:r>
                      <a:r>
                        <a:rPr lang="et-EE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MR-i</a:t>
                      </a:r>
                      <a:r>
                        <a:rPr lang="et-E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juurde teenust osutama. R osutab teenust MR riigis.</a:t>
                      </a:r>
                      <a:endParaRPr lang="et-E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t-E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 tuleb minu juurde teenust osutama. R tarbib teenust oma riigis.</a:t>
                      </a:r>
                      <a:endParaRPr lang="et-E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Teenuste osutamisviis</a:t>
            </a:r>
            <a:endParaRPr lang="et-E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77199"/>
              </p:ext>
            </p:extLst>
          </p:nvPr>
        </p:nvGraphicFramePr>
        <p:xfrm>
          <a:off x="2519363" y="1403985"/>
          <a:ext cx="8834436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08609"/>
                <a:gridCol w="2208609"/>
                <a:gridCol w="2208609"/>
                <a:gridCol w="2208609"/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Osutamisviis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Osutamisviisi</a:t>
                      </a:r>
                      <a:r>
                        <a:rPr lang="et-EE" baseline="0" dirty="0" smtClean="0"/>
                        <a:t> kood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Müük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Ost</a:t>
                      </a:r>
                      <a:endParaRPr lang="et-E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22345"/>
              </p:ext>
            </p:extLst>
          </p:nvPr>
        </p:nvGraphicFramePr>
        <p:xfrm>
          <a:off x="2519363" y="5696112"/>
          <a:ext cx="2184522" cy="741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49451"/>
                <a:gridCol w="1535071"/>
              </a:tblGrid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R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resident</a:t>
                      </a:r>
                      <a:endParaRPr lang="et-E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MR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mitteresident</a:t>
                      </a:r>
                      <a:endParaRPr lang="et-E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7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27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20000" y="1354015"/>
            <a:ext cx="8833800" cy="5029200"/>
          </a:xfrm>
        </p:spPr>
        <p:txBody>
          <a:bodyPr>
            <a:normAutofit/>
          </a:bodyPr>
          <a:lstStyle/>
          <a:p>
            <a:r>
              <a:rPr lang="et-EE" dirty="0"/>
              <a:t>Ühte ja sama teenust osutatakse tihti erineva osutamisviisiga. Sellesse andmevälja tuleks märkida, kui suur oli küsimustikus valitud teenuse osutamisviisi osa protsentides.</a:t>
            </a:r>
          </a:p>
          <a:p>
            <a:pPr marL="457200" lvl="1" indent="0">
              <a:buNone/>
            </a:pPr>
            <a:r>
              <a:rPr lang="et-EE" sz="2000" b="1" dirty="0"/>
              <a:t>Näiteks: </a:t>
            </a:r>
            <a:r>
              <a:rPr lang="et-EE" sz="2000" i="1" dirty="0"/>
              <a:t>Eesti IT-ettevõte osutas kvartalis arvutiteenust Läti ettevõtetele, kokku 1000 euro eest. Sellest 600 euro eest osutati teenuseid interneti teel ja 400 euro eest käidi Lätis arvuteid paigaldamas</a:t>
            </a:r>
            <a:r>
              <a:rPr lang="et-EE" sz="2000" dirty="0"/>
              <a:t>. </a:t>
            </a:r>
          </a:p>
          <a:p>
            <a:pPr marL="457200" lvl="1" indent="0">
              <a:buNone/>
            </a:pPr>
            <a:r>
              <a:rPr lang="et-EE" sz="2000" i="1" dirty="0"/>
              <a:t>Sellisel juhul tuleb täita väljad järgmiselt:</a:t>
            </a:r>
          </a:p>
          <a:p>
            <a:pPr marL="457200" lvl="1" indent="0">
              <a:buNone/>
            </a:pPr>
            <a:r>
              <a:rPr lang="et-EE" sz="2000" i="1" dirty="0"/>
              <a:t>Teenuse summa kokku, eurot			1000</a:t>
            </a:r>
          </a:p>
          <a:p>
            <a:pPr marL="457200" lvl="1" indent="0">
              <a:buNone/>
            </a:pPr>
            <a:r>
              <a:rPr lang="et-EE" sz="2000" i="1" dirty="0"/>
              <a:t>Teenuse osutamise peamine viis		1 (piiriüleselt osutatud teenus)</a:t>
            </a:r>
          </a:p>
          <a:p>
            <a:pPr marL="457200" lvl="1" indent="0">
              <a:buNone/>
            </a:pPr>
            <a:r>
              <a:rPr lang="et-EE" sz="2000" i="1" dirty="0"/>
              <a:t>Teenuse osutamise peamise viisi osatähtsus	60</a:t>
            </a:r>
            <a:endParaRPr lang="et-EE" sz="2000" dirty="0"/>
          </a:p>
          <a:p>
            <a:r>
              <a:rPr lang="et-EE" dirty="0"/>
              <a:t>Juhul, kui väli jääb täitmata, loetakse valitud teenuse osutamise viis automaatselt ainukeseks, st kõik teenused osutati eelnevalt valitud viisil (100%).</a:t>
            </a:r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Teenuse osutamise peamise viisi osatähtsus</a:t>
            </a:r>
          </a:p>
        </p:txBody>
      </p:sp>
    </p:spTree>
    <p:extLst>
      <p:ext uri="{BB962C8B-B14F-4D97-AF65-F5344CB8AC3E}">
        <p14:creationId xmlns:p14="http://schemas.microsoft.com/office/powerpoint/2010/main" val="16094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28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dirty="0"/>
              <a:t>Juhul, kui soovite täpsustada eespool esitatud andmeid, on võimalik siia vabas vormis selgitusi kirjutada.</a:t>
            </a:r>
          </a:p>
          <a:p>
            <a:r>
              <a:rPr lang="et-EE" dirty="0"/>
              <a:t>Selgitus peaks olema seotud tehtud kirjega.</a:t>
            </a:r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Märkus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549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29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20000" y="1406769"/>
            <a:ext cx="8833800" cy="4327281"/>
          </a:xfrm>
        </p:spPr>
        <p:txBody>
          <a:bodyPr/>
          <a:lstStyle/>
          <a:p>
            <a:r>
              <a:rPr lang="et-EE" dirty="0" smtClean="0"/>
              <a:t>Majandusüksused, kelle põhitegevusala ei ole kindlustus – </a:t>
            </a:r>
            <a:r>
              <a:rPr lang="et-EE" b="1" dirty="0" smtClean="0"/>
              <a:t>A küsimustik</a:t>
            </a:r>
          </a:p>
          <a:p>
            <a:endParaRPr lang="et-EE" b="1" dirty="0"/>
          </a:p>
          <a:p>
            <a:endParaRPr lang="et-EE" b="1" dirty="0" smtClean="0"/>
          </a:p>
          <a:p>
            <a:endParaRPr lang="et-EE" b="1" dirty="0"/>
          </a:p>
          <a:p>
            <a:endParaRPr lang="et-EE" b="1" dirty="0" smtClean="0"/>
          </a:p>
          <a:p>
            <a:r>
              <a:rPr lang="et-EE" dirty="0" smtClean="0"/>
              <a:t>Majandusüksused</a:t>
            </a:r>
            <a:r>
              <a:rPr lang="et-EE" dirty="0"/>
              <a:t>, kelle põhitegevusala on kindlustus – </a:t>
            </a:r>
            <a:r>
              <a:rPr lang="et-EE" b="1" dirty="0"/>
              <a:t>B küsimustik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Metoodika erisused - Kindlustus</a:t>
            </a: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0" y="1818224"/>
            <a:ext cx="8329707" cy="156882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442480"/>
              </p:ext>
            </p:extLst>
          </p:nvPr>
        </p:nvGraphicFramePr>
        <p:xfrm>
          <a:off x="2520000" y="3798504"/>
          <a:ext cx="5817176" cy="23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Worksheet" r:id="rId4" imgW="4010066" imgH="3209832" progId="Excel.Sheet.12">
                  <p:embed/>
                </p:oleObj>
              </mc:Choice>
              <mc:Fallback>
                <p:oleObj name="Worksheet" r:id="rId4" imgW="4010066" imgH="32098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0000" y="3798504"/>
                        <a:ext cx="5817176" cy="239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7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3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20000" y="1318845"/>
            <a:ext cx="8833800" cy="5108331"/>
          </a:xfrm>
        </p:spPr>
        <p:txBody>
          <a:bodyPr>
            <a:normAutofit/>
          </a:bodyPr>
          <a:lstStyle/>
          <a:p>
            <a:r>
              <a:rPr lang="et-EE" b="1" dirty="0"/>
              <a:t>Teenuste väliskaubandusega </a:t>
            </a:r>
            <a:r>
              <a:rPr lang="et-EE" dirty="0"/>
              <a:t>on tegemist juhul, kui Eesti residendist majandusüksus (</a:t>
            </a:r>
            <a:r>
              <a:rPr lang="et-EE" b="1" dirty="0"/>
              <a:t>resident</a:t>
            </a:r>
            <a:r>
              <a:rPr lang="et-EE" dirty="0"/>
              <a:t>) ja välismaal registreeritud majandusüksus (Eesti residendi vaates </a:t>
            </a:r>
            <a:r>
              <a:rPr lang="et-EE" b="1" dirty="0"/>
              <a:t>mitteresident</a:t>
            </a:r>
            <a:r>
              <a:rPr lang="et-EE" dirty="0"/>
              <a:t>) tegelevad teenuste kaubandusega. </a:t>
            </a:r>
          </a:p>
          <a:p>
            <a:r>
              <a:rPr lang="et-EE" b="1" dirty="0"/>
              <a:t>Resident</a:t>
            </a:r>
            <a:r>
              <a:rPr lang="et-EE" dirty="0"/>
              <a:t> – Eestis registreeritud juriidiline isik.</a:t>
            </a:r>
          </a:p>
          <a:p>
            <a:r>
              <a:rPr lang="et-EE" b="1" dirty="0"/>
              <a:t>Mitteresident</a:t>
            </a:r>
            <a:r>
              <a:rPr lang="et-EE" dirty="0"/>
              <a:t> – välismaal registreeritud juriidiline isik.</a:t>
            </a:r>
          </a:p>
          <a:p>
            <a:r>
              <a:rPr lang="et-EE" b="1" dirty="0"/>
              <a:t>Teenuste ekspordi (müügi) </a:t>
            </a:r>
            <a:r>
              <a:rPr lang="et-EE" dirty="0"/>
              <a:t>korral saab Eesti resident hüvitist teenuse eest, mida ta on osutanud mitteresidendile, sh välismaal asuvatele samasse kontserni kuuluvatele majandusüksustele. </a:t>
            </a:r>
          </a:p>
          <a:p>
            <a:r>
              <a:rPr lang="et-EE" b="1" dirty="0"/>
              <a:t>Teenuste impordi (ostu) </a:t>
            </a:r>
            <a:r>
              <a:rPr lang="et-EE" dirty="0"/>
              <a:t>korral maksab Eesti resident ostetud teenuste eest mitteresidendile. </a:t>
            </a:r>
          </a:p>
          <a:p>
            <a:r>
              <a:rPr lang="et-EE" b="1" dirty="0"/>
              <a:t>Teenuse osutamine ei pea ületama riigipiire</a:t>
            </a:r>
            <a:r>
              <a:rPr lang="et-EE" dirty="0"/>
              <a:t>, teenust saab osutada nii Eestis kui ka välismaal.</a:t>
            </a:r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Mis </a:t>
            </a:r>
            <a:r>
              <a:rPr lang="et-EE" dirty="0"/>
              <a:t>on teenuste </a:t>
            </a:r>
            <a:r>
              <a:rPr lang="et-EE" dirty="0" smtClean="0"/>
              <a:t>väliskaubandus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126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30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20000" y="1774050"/>
            <a:ext cx="8833800" cy="4450904"/>
          </a:xfrm>
        </p:spPr>
        <p:txBody>
          <a:bodyPr/>
          <a:lstStyle/>
          <a:p>
            <a:r>
              <a:rPr lang="et-EE" b="1" u="sng" dirty="0"/>
              <a:t>Reisiettevõtted </a:t>
            </a:r>
            <a:r>
              <a:rPr lang="et-EE" u="sng" dirty="0"/>
              <a:t>(</a:t>
            </a:r>
            <a:r>
              <a:rPr lang="et-EE" dirty="0"/>
              <a:t>reisibürood/reisikorraldajad, majutusasutused, sanatooriumid) peavad kajastama kõik reisi- ja muid teenuseid, mida ostetakse või müüakse ja mille tehingu partneriks on mitteresident.</a:t>
            </a:r>
          </a:p>
          <a:p>
            <a:r>
              <a:rPr lang="et-EE" b="1" u="sng" dirty="0"/>
              <a:t>Muud majandusüksused </a:t>
            </a:r>
            <a:r>
              <a:rPr lang="et-EE" dirty="0"/>
              <a:t>peavad kajastama reisiteenustega seotud </a:t>
            </a:r>
            <a:r>
              <a:rPr lang="et-EE" b="1" dirty="0"/>
              <a:t>sõidukulud</a:t>
            </a:r>
            <a:r>
              <a:rPr lang="et-EE" dirty="0"/>
              <a:t> juhul, kui need soetati otse mitteresidendilt (välismaiselt </a:t>
            </a:r>
            <a:r>
              <a:rPr lang="et-EE" dirty="0" err="1"/>
              <a:t>sõitjateveo</a:t>
            </a:r>
            <a:r>
              <a:rPr lang="et-EE" dirty="0"/>
              <a:t> ettevõttelt või internetiportaalist</a:t>
            </a:r>
            <a:r>
              <a:rPr lang="et-EE" dirty="0" smtClean="0"/>
              <a:t>). </a:t>
            </a:r>
          </a:p>
          <a:p>
            <a:endParaRPr lang="et-EE" dirty="0"/>
          </a:p>
          <a:p>
            <a:pPr marL="457200" lvl="1" indent="0">
              <a:buNone/>
            </a:pPr>
            <a:r>
              <a:rPr lang="et-EE" sz="2000" b="1" dirty="0"/>
              <a:t>Näiteks</a:t>
            </a:r>
            <a:r>
              <a:rPr lang="et-EE" sz="2000" dirty="0"/>
              <a:t>: </a:t>
            </a:r>
            <a:r>
              <a:rPr lang="et-EE" sz="2000" i="1" dirty="0"/>
              <a:t>Puiduettevõte saadab töötaja lähetusse ja peab küsimustikus kajastama vaid töötaja sõidukulud mitteresidendist vedaja poolt. Majutuskulusid, linnamaksusid jm lähetusega seotud kulusid ei kajastata.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Reisiteenuste kajastamine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134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31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20000" y="1774049"/>
            <a:ext cx="8833800" cy="4440319"/>
          </a:xfrm>
        </p:spPr>
        <p:txBody>
          <a:bodyPr>
            <a:normAutofit lnSpcReduction="10000"/>
          </a:bodyPr>
          <a:lstStyle/>
          <a:p>
            <a:r>
              <a:rPr lang="et-EE" dirty="0"/>
              <a:t>Kui ehituskaup ostetakse välismaalt, siis tuleb see ka müüa ehituse tellijale, st 2 tehingut nende kaupadega: o</a:t>
            </a:r>
            <a:r>
              <a:rPr lang="et-EE" dirty="0" smtClean="0"/>
              <a:t>stu ja müügi tehingud</a:t>
            </a:r>
          </a:p>
          <a:p>
            <a:r>
              <a:rPr lang="et-EE" dirty="0" smtClean="0"/>
              <a:t>Ehituskaupade all tuleb kajastada vaid konkreetse ehituse kaubad</a:t>
            </a:r>
            <a:endParaRPr lang="et-EE" dirty="0"/>
          </a:p>
          <a:p>
            <a:r>
              <a:rPr lang="et-EE" dirty="0" smtClean="0"/>
              <a:t>Teenuse koodid T4600000 või T4700000: tuleb kajastada </a:t>
            </a:r>
            <a:r>
              <a:rPr lang="et-EE" dirty="0"/>
              <a:t>ainult komisjoni-, agendi- jne tasu, st ei </a:t>
            </a:r>
            <a:r>
              <a:rPr lang="et-EE" dirty="0" smtClean="0"/>
              <a:t>kajastata </a:t>
            </a:r>
            <a:r>
              <a:rPr lang="et-EE" dirty="0"/>
              <a:t>kaupade maksumust</a:t>
            </a:r>
          </a:p>
          <a:p>
            <a:r>
              <a:rPr lang="et-EE" dirty="0"/>
              <a:t>Tervise- ja </a:t>
            </a:r>
            <a:r>
              <a:rPr lang="et-EE" dirty="0" smtClean="0"/>
              <a:t>haridusteenused: meditsiini- või haridustöötaja</a:t>
            </a:r>
            <a:r>
              <a:rPr lang="et-EE" dirty="0"/>
              <a:t>, labori jm </a:t>
            </a:r>
            <a:r>
              <a:rPr lang="et-EE" dirty="0" err="1"/>
              <a:t>med</a:t>
            </a:r>
            <a:r>
              <a:rPr lang="et-EE" dirty="0"/>
              <a:t> teenused, mida osutatakse </a:t>
            </a:r>
            <a:r>
              <a:rPr lang="et-EE" dirty="0" err="1"/>
              <a:t>kaugmeetodil</a:t>
            </a:r>
            <a:r>
              <a:rPr lang="et-EE" dirty="0"/>
              <a:t> või </a:t>
            </a:r>
            <a:r>
              <a:rPr lang="et-EE" dirty="0" err="1"/>
              <a:t>teenuseosutaja</a:t>
            </a:r>
            <a:r>
              <a:rPr lang="et-EE" dirty="0"/>
              <a:t> välisriiki sõitmise teel. </a:t>
            </a:r>
            <a:r>
              <a:rPr lang="et-EE" dirty="0" smtClean="0"/>
              <a:t>Nt, oma </a:t>
            </a:r>
            <a:r>
              <a:rPr lang="et-EE" dirty="0"/>
              <a:t>töötaja ravi </a:t>
            </a:r>
            <a:r>
              <a:rPr lang="et-EE" dirty="0" smtClean="0"/>
              <a:t>või õping välismaal </a:t>
            </a:r>
            <a:r>
              <a:rPr lang="et-EE" dirty="0"/>
              <a:t>ei ole </a:t>
            </a:r>
            <a:r>
              <a:rPr lang="et-EE" dirty="0" smtClean="0"/>
              <a:t>teenus.</a:t>
            </a:r>
            <a:endParaRPr lang="et-EE" dirty="0"/>
          </a:p>
          <a:p>
            <a:r>
              <a:rPr lang="et-EE" dirty="0"/>
              <a:t>Teenuse koodi osas:  tuleb kajastada teenuse liigi järgi, st tootmisettevõte </a:t>
            </a:r>
            <a:r>
              <a:rPr lang="et-EE" dirty="0" smtClean="0"/>
              <a:t>ei </a:t>
            </a:r>
            <a:r>
              <a:rPr lang="et-EE" dirty="0"/>
              <a:t>saa kasutada transporditeenuste puhul koodi </a:t>
            </a:r>
            <a:r>
              <a:rPr lang="et-EE" dirty="0" smtClean="0"/>
              <a:t>T1000000 (Toiduainete töötlemise teenused), </a:t>
            </a:r>
            <a:r>
              <a:rPr lang="et-EE" dirty="0"/>
              <a:t>vaid tuleb kasutada transpordiliigi järgset </a:t>
            </a:r>
            <a:r>
              <a:rPr lang="et-EE" dirty="0" smtClean="0"/>
              <a:t>koodi (nt T494V000) </a:t>
            </a:r>
            <a:r>
              <a:rPr lang="et-EE" dirty="0"/>
              <a:t>jne</a:t>
            </a:r>
            <a:r>
              <a:rPr lang="et-EE" dirty="0" smtClean="0"/>
              <a:t>.</a:t>
            </a:r>
          </a:p>
          <a:p>
            <a:r>
              <a:rPr lang="et-EE" dirty="0" smtClean="0"/>
              <a:t>Kui Eesti mitteehitusettevõtte tellib ehitustööd välismaal, siis seda ei kajastata küsimustikus 1482, vaid tegemist on investeeringuga.</a:t>
            </a:r>
            <a:endParaRPr lang="et-EE" dirty="0"/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Näited erinevate teenuste kajastamise osas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649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32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u="sng" dirty="0" smtClean="0"/>
              <a:t>Transpordi osutamise viis „1“ </a:t>
            </a:r>
            <a:r>
              <a:rPr lang="et-EE" dirty="0" smtClean="0"/>
              <a:t>– rahvusvaheliselt kokku lepitud, et tellija ja </a:t>
            </a:r>
            <a:r>
              <a:rPr lang="et-EE" dirty="0" err="1" smtClean="0"/>
              <a:t>osutaja</a:t>
            </a:r>
            <a:r>
              <a:rPr lang="et-EE" dirty="0" smtClean="0"/>
              <a:t> kokkulepe interneti teel</a:t>
            </a:r>
          </a:p>
          <a:p>
            <a:r>
              <a:rPr lang="et-EE" dirty="0" smtClean="0"/>
              <a:t>Meditsiini laboriteenus kood </a:t>
            </a:r>
            <a:r>
              <a:rPr lang="et-EE" smtClean="0"/>
              <a:t>T8600000 nt. </a:t>
            </a:r>
            <a:r>
              <a:rPr lang="et-EE" dirty="0" err="1" smtClean="0"/>
              <a:t>covidi</a:t>
            </a:r>
            <a:r>
              <a:rPr lang="et-EE" dirty="0" smtClean="0"/>
              <a:t> testid</a:t>
            </a:r>
          </a:p>
          <a:p>
            <a:r>
              <a:rPr lang="et-EE" dirty="0" smtClean="0"/>
              <a:t>Muude laboriteenuste kood T7120000</a:t>
            </a:r>
          </a:p>
          <a:p>
            <a:r>
              <a:rPr lang="et-EE" dirty="0" smtClean="0"/>
              <a:t>Tõlketeenuse kood T7400000</a:t>
            </a:r>
          </a:p>
          <a:p>
            <a:r>
              <a:rPr lang="et-EE" dirty="0" smtClean="0"/>
              <a:t>Peakontoriteenuste all T7000000 kajastatakse ka suhtekorraldus- ,  juhtimis-, nõustamisteenused</a:t>
            </a:r>
          </a:p>
          <a:p>
            <a:r>
              <a:rPr lang="et-EE" dirty="0" smtClean="0"/>
              <a:t>Patentide, litsentside müük/ost T9999991 all</a:t>
            </a:r>
          </a:p>
          <a:p>
            <a:r>
              <a:rPr lang="et-EE" dirty="0" smtClean="0"/>
              <a:t>Intellektuaal litsentside ja patentide kasutamise tasud T7740000</a:t>
            </a:r>
          </a:p>
          <a:p>
            <a:r>
              <a:rPr lang="et-EE" dirty="0" smtClean="0"/>
              <a:t>Trükiste ja tarkvarade intellektuaalomandi kasutamise tasud T58LK000</a:t>
            </a:r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Juhtumid </a:t>
            </a:r>
            <a:r>
              <a:rPr lang="fi-FI" dirty="0" err="1" smtClean="0"/>
              <a:t>erinevate</a:t>
            </a:r>
            <a:r>
              <a:rPr lang="fi-FI" dirty="0" smtClean="0"/>
              <a:t> </a:t>
            </a:r>
            <a:r>
              <a:rPr lang="fi-FI" dirty="0" err="1"/>
              <a:t>teenuste</a:t>
            </a:r>
            <a:r>
              <a:rPr lang="fi-FI" dirty="0"/>
              <a:t> </a:t>
            </a:r>
            <a:r>
              <a:rPr lang="fi-FI" dirty="0" err="1" smtClean="0"/>
              <a:t>kajastamis</a:t>
            </a:r>
            <a:r>
              <a:rPr lang="et-EE" dirty="0" err="1" smtClean="0"/>
              <a:t>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91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33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b="1" dirty="0"/>
              <a:t>Ehitusteenuste osutamisel</a:t>
            </a:r>
          </a:p>
          <a:p>
            <a:r>
              <a:rPr lang="et-EE" dirty="0"/>
              <a:t>Juhul, kui ehitusteenust osutatakse välismaal, on mitteresidendi riigiks riik, kus ehitus toimub.</a:t>
            </a:r>
          </a:p>
          <a:p>
            <a:r>
              <a:rPr lang="et-EE" dirty="0"/>
              <a:t>Juhul, kui ehitusteenust osutatakse Eestis mitteresidendile, on mitteresidendi riigiks riik,  kelle residendile teenust osutatakse.</a:t>
            </a:r>
          </a:p>
          <a:p>
            <a:r>
              <a:rPr lang="et-EE" dirty="0"/>
              <a:t>Ehituse tarbeks </a:t>
            </a:r>
            <a:r>
              <a:rPr lang="et-EE" dirty="0" smtClean="0"/>
              <a:t>Eestist ostetud </a:t>
            </a:r>
            <a:r>
              <a:rPr lang="et-EE" dirty="0"/>
              <a:t>kaupade puhul </a:t>
            </a:r>
            <a:r>
              <a:rPr lang="et-EE" dirty="0" smtClean="0"/>
              <a:t>märgitakse kaupade müügil sama mitteresidendi riigi kood, kellele osutatakse ehitusteenust.</a:t>
            </a:r>
          </a:p>
          <a:p>
            <a:r>
              <a:rPr lang="et-EE" dirty="0" smtClean="0"/>
              <a:t>Mujalt ostetud kaupade puhul kajastatakse seda riiki, kust kaubad osteti.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Reisiteenuste osutamisel</a:t>
            </a:r>
          </a:p>
          <a:p>
            <a:r>
              <a:rPr lang="et-EE" dirty="0"/>
              <a:t>Juhul, kui partneriks on internetiportaal (booking.com jt), mille residentsust ei ole võimalik määrata, loetakse mitteresidendi riigiks riik, kus teenus osutatakse.</a:t>
            </a:r>
          </a:p>
          <a:p>
            <a:pPr marL="0" indent="0">
              <a:buNone/>
            </a:pPr>
            <a:endParaRPr lang="et-EE" b="1" dirty="0"/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Mitteresidendi riigi koodi erisused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826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34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dirty="0"/>
              <a:t>Juhul, kui </a:t>
            </a:r>
            <a:r>
              <a:rPr lang="et-EE" b="1" dirty="0"/>
              <a:t>Eesti majandusüksus </a:t>
            </a:r>
            <a:r>
              <a:rPr lang="et-EE" dirty="0"/>
              <a:t>(resident) on registreerinud end </a:t>
            </a:r>
            <a:r>
              <a:rPr lang="et-EE" b="1" dirty="0"/>
              <a:t>välisriigis</a:t>
            </a:r>
            <a:r>
              <a:rPr lang="et-EE" dirty="0"/>
              <a:t> käibemaksukohustuslaseks, ei saa seda ettevõtet pidada välisriigis registreeritud ettevõtteks, st mitteresidendiks, vaid tegemist on </a:t>
            </a:r>
            <a:r>
              <a:rPr lang="et-EE" b="1" dirty="0"/>
              <a:t>Eesti residendiga</a:t>
            </a:r>
            <a:r>
              <a:rPr lang="et-EE" dirty="0"/>
              <a:t>, kes osutab teenuseid välisriigis. </a:t>
            </a:r>
          </a:p>
          <a:p>
            <a:r>
              <a:rPr lang="et-EE" dirty="0"/>
              <a:t>Juhul, kui välisriigis registreeritud majandusüksus (</a:t>
            </a:r>
            <a:r>
              <a:rPr lang="et-EE" b="1" dirty="0"/>
              <a:t>mitteresident</a:t>
            </a:r>
            <a:r>
              <a:rPr lang="et-EE" dirty="0"/>
              <a:t>) on registreerinud end </a:t>
            </a:r>
            <a:r>
              <a:rPr lang="et-EE" b="1" dirty="0"/>
              <a:t>Eestis</a:t>
            </a:r>
            <a:r>
              <a:rPr lang="et-EE" dirty="0"/>
              <a:t> käibemaksukohustuslaseks, siis ei saa seda majandusüksust pidada Eesti residendiks, vaid tegemist on </a:t>
            </a:r>
            <a:r>
              <a:rPr lang="et-EE" b="1" dirty="0"/>
              <a:t>mitteresidendiga</a:t>
            </a:r>
            <a:r>
              <a:rPr lang="et-EE" dirty="0"/>
              <a:t> ja kõik tehingud selle majandusüksusega kajastatakse teenuste väliskaubanduses. 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Käibemaksukohustuslaseks registreerumine välisriigis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35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35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dirty="0"/>
              <a:t>Juhul, kui andmed ei ole veel esitatud ning aruandeperioodil tehakse ebakorrektse arve parandamiseks kreeditarve, tuleb küsimustikku andmeid esitades arvestada kreeditarve summaga.</a:t>
            </a:r>
          </a:p>
          <a:p>
            <a:r>
              <a:rPr lang="et-EE" dirty="0"/>
              <a:t>Juhul, kui andmed on juba esitatud, tuleb teha parandus juba esitatud andmetes. Parandus tuleb teha selle kvartali andmetes, mil teenus algselt osteti või müüdi.</a:t>
            </a:r>
          </a:p>
          <a:p>
            <a:r>
              <a:rPr lang="et-EE" b="1" dirty="0"/>
              <a:t>Kreeditarvet ei tohi kajastada miinusmärgiga.</a:t>
            </a:r>
          </a:p>
          <a:p>
            <a:r>
              <a:rPr lang="et-EE" dirty="0"/>
              <a:t>Kreeditarvega seotud parandust ei ole esitatud küsimustikus vaja teha:</a:t>
            </a:r>
          </a:p>
          <a:p>
            <a:pPr marL="0" indent="0">
              <a:buNone/>
            </a:pPr>
            <a:r>
              <a:rPr lang="et-EE" dirty="0"/>
              <a:t>	- kui kreeditarve summa on alla 5000 euro</a:t>
            </a:r>
          </a:p>
          <a:p>
            <a:pPr marL="0" indent="0">
              <a:buNone/>
            </a:pPr>
            <a:r>
              <a:rPr lang="et-EE" dirty="0"/>
              <a:t>	- kui kreeditarve esitatakse kogu ostetud või müüdud teenuse kohta 	(nt üldine </a:t>
            </a:r>
            <a:r>
              <a:rPr lang="et-EE" dirty="0" smtClean="0"/>
              <a:t>allahindlus, boonused), </a:t>
            </a:r>
            <a:r>
              <a:rPr lang="et-EE" dirty="0"/>
              <a:t>mitte ühe konkreetse teenuse kohta</a:t>
            </a:r>
          </a:p>
          <a:p>
            <a:endParaRPr lang="et-EE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Kreeditarved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539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36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dirty="0">
                <a:hlinkClick r:id="rId2"/>
              </a:rPr>
              <a:t>Väliskaubandus</a:t>
            </a:r>
            <a:endParaRPr lang="et-EE" dirty="0"/>
          </a:p>
          <a:p>
            <a:r>
              <a:rPr lang="et-EE" dirty="0">
                <a:hlinkClick r:id="rId3"/>
              </a:rPr>
              <a:t>Teenuste eksport</a:t>
            </a:r>
            <a:endParaRPr lang="et-EE" dirty="0"/>
          </a:p>
          <a:p>
            <a:r>
              <a:rPr lang="et-EE" dirty="0">
                <a:hlinkClick r:id="rId2"/>
              </a:rPr>
              <a:t>Teenuste import</a:t>
            </a:r>
            <a:endParaRPr lang="et-EE" dirty="0"/>
          </a:p>
          <a:p>
            <a:r>
              <a:rPr lang="et-EE" dirty="0">
                <a:hlinkClick r:id="rId4"/>
              </a:rPr>
              <a:t>Andmete esitamise kohustust saab kontrollida siin </a:t>
            </a:r>
            <a:endParaRPr lang="et-EE" dirty="0"/>
          </a:p>
          <a:p>
            <a:r>
              <a:rPr lang="et-EE" dirty="0">
                <a:hlinkClick r:id="rId5"/>
              </a:rPr>
              <a:t>Teenuste väliskaubanduse käsiraamat</a:t>
            </a:r>
            <a:endParaRPr lang="et-EE" dirty="0"/>
          </a:p>
          <a:p>
            <a:r>
              <a:rPr lang="et-EE" dirty="0">
                <a:hlinkClick r:id="rId6"/>
              </a:rPr>
              <a:t>Teenuste väliskaubanduse klassifikaator (TVK 2020)</a:t>
            </a:r>
            <a:endParaRPr lang="et-EE" dirty="0"/>
          </a:p>
          <a:p>
            <a:r>
              <a:rPr lang="et-EE" dirty="0">
                <a:hlinkClick r:id="rId7"/>
              </a:rPr>
              <a:t>Andmete </a:t>
            </a:r>
            <a:r>
              <a:rPr lang="et-EE" dirty="0" err="1">
                <a:hlinkClick r:id="rId7"/>
              </a:rPr>
              <a:t>eSTATi</a:t>
            </a:r>
            <a:r>
              <a:rPr lang="et-EE" dirty="0">
                <a:hlinkClick r:id="rId7"/>
              </a:rPr>
              <a:t> laadimise failid ja teised TVK klassifikaatorid</a:t>
            </a:r>
            <a:endParaRPr lang="et-EE" dirty="0"/>
          </a:p>
          <a:p>
            <a:r>
              <a:rPr lang="et-EE" dirty="0">
                <a:hlinkClick r:id="rId8"/>
              </a:rPr>
              <a:t>Video küsimustiku täitmiseks</a:t>
            </a:r>
            <a:endParaRPr lang="et-EE" dirty="0"/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Täiendavad materjalid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370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37</a:t>
            </a:fld>
            <a:endParaRPr lang="et-E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Tänan!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20000" y="4589463"/>
            <a:ext cx="8827450" cy="1911090"/>
          </a:xfrm>
        </p:spPr>
        <p:txBody>
          <a:bodyPr>
            <a:normAutofit lnSpcReduction="10000"/>
          </a:bodyPr>
          <a:lstStyle/>
          <a:p>
            <a:r>
              <a:rPr lang="et-EE" sz="1600" b="1" dirty="0" smtClean="0">
                <a:solidFill>
                  <a:srgbClr val="222222"/>
                </a:solidFill>
                <a:sym typeface="Helvetica"/>
              </a:rPr>
              <a:t>Evelin Puura</a:t>
            </a:r>
            <a:r>
              <a:rPr lang="fi-FI" sz="1600" dirty="0">
                <a:solidFill>
                  <a:srgbClr val="222222"/>
                </a:solidFill>
                <a:sym typeface="Helvetica"/>
              </a:rPr>
              <a:t/>
            </a:r>
            <a:br>
              <a:rPr lang="fi-FI" sz="1600" dirty="0">
                <a:solidFill>
                  <a:srgbClr val="222222"/>
                </a:solidFill>
                <a:sym typeface="Helvetica"/>
              </a:rPr>
            </a:br>
            <a:r>
              <a:rPr lang="et-EE" sz="1600" dirty="0" smtClean="0">
                <a:solidFill>
                  <a:srgbClr val="222222"/>
                </a:solidFill>
                <a:sym typeface="Helvetica"/>
              </a:rPr>
              <a:t>juhtivanalüütik </a:t>
            </a:r>
          </a:p>
          <a:p>
            <a:r>
              <a:rPr lang="et-EE" sz="1600" dirty="0" smtClean="0">
                <a:solidFill>
                  <a:srgbClr val="222222"/>
                </a:solidFill>
                <a:sym typeface="Helvetica"/>
              </a:rPr>
              <a:t>Väliskaubandusstatistika tiimijuht</a:t>
            </a:r>
            <a:r>
              <a:rPr lang="et-EE" sz="1600" dirty="0">
                <a:solidFill>
                  <a:srgbClr val="222222"/>
                </a:solidFill>
                <a:sym typeface="Helvetica"/>
              </a:rPr>
              <a:t/>
            </a:r>
            <a:br>
              <a:rPr lang="et-EE" sz="1600" dirty="0">
                <a:solidFill>
                  <a:srgbClr val="222222"/>
                </a:solidFill>
                <a:sym typeface="Helvetica"/>
              </a:rPr>
            </a:br>
            <a:r>
              <a:rPr lang="et-EE" sz="1600" dirty="0" smtClean="0">
                <a:solidFill>
                  <a:srgbClr val="222222"/>
                </a:solidFill>
                <a:sym typeface="Helvetica"/>
              </a:rPr>
              <a:t>Evelin.puura@stat.ee</a:t>
            </a:r>
            <a:endParaRPr lang="et-EE" sz="1600" dirty="0">
              <a:solidFill>
                <a:srgbClr val="222222"/>
              </a:solidFill>
              <a:sym typeface="Helvetica"/>
            </a:endParaRPr>
          </a:p>
          <a:p>
            <a:endParaRPr lang="et-EE" sz="1600" dirty="0">
              <a:solidFill>
                <a:srgbClr val="222222"/>
              </a:solidFill>
              <a:sym typeface="Helvetica"/>
            </a:endParaRPr>
          </a:p>
          <a:p>
            <a:pPr defTabSz="457200">
              <a:spcBef>
                <a:spcPts val="0"/>
              </a:spcBef>
              <a:defRPr sz="1200" b="1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fi-FI" sz="1600" b="1" dirty="0">
                <a:solidFill>
                  <a:srgbClr val="222222"/>
                </a:solidFill>
                <a:sym typeface="Helvetica"/>
              </a:rPr>
              <a:t>EESTI STATISTIKA</a:t>
            </a:r>
          </a:p>
          <a:p>
            <a:pPr defTabSz="457200">
              <a:spcBef>
                <a:spcPts val="0"/>
              </a:spcBef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lang="fi-FI"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sym typeface="Helvetica"/>
              </a:rPr>
              <a:t>www.stat.ee</a:t>
            </a:r>
            <a:endParaRPr lang="fi-FI" sz="1600" u="sng" dirty="0">
              <a:solidFill>
                <a:srgbClr val="222222"/>
              </a:solidFill>
              <a:uFill>
                <a:solidFill>
                  <a:srgbClr val="0000FF"/>
                </a:solidFill>
              </a:uFill>
              <a:sym typeface="Helvetica"/>
            </a:endParaRPr>
          </a:p>
          <a:p>
            <a:pPr defTabSz="457200">
              <a:spcBef>
                <a:spcPts val="0"/>
              </a:spcBef>
              <a:defRPr sz="1200">
                <a:solidFill>
                  <a:srgbClr val="22222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fi-FI" sz="1600" dirty="0" err="1">
                <a:solidFill>
                  <a:srgbClr val="222222"/>
                </a:solidFill>
                <a:sym typeface="Helvetica"/>
              </a:rPr>
              <a:t>Tatari</a:t>
            </a:r>
            <a:r>
              <a:rPr lang="fi-FI" sz="1600" dirty="0">
                <a:solidFill>
                  <a:srgbClr val="222222"/>
                </a:solidFill>
                <a:sym typeface="Helvetica"/>
              </a:rPr>
              <a:t> 51, 10134 </a:t>
            </a:r>
            <a:r>
              <a:rPr lang="fi-FI" sz="1600" dirty="0" err="1">
                <a:solidFill>
                  <a:srgbClr val="222222"/>
                </a:solidFill>
                <a:sym typeface="Helvetica"/>
              </a:rPr>
              <a:t>Tallinn</a:t>
            </a:r>
            <a:endParaRPr lang="fi-FI" sz="1600" dirty="0">
              <a:solidFill>
                <a:srgbClr val="222222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413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4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20000" y="1450731"/>
            <a:ext cx="8833800" cy="4283319"/>
          </a:xfrm>
        </p:spPr>
        <p:txBody>
          <a:bodyPr>
            <a:normAutofit fontScale="92500" lnSpcReduction="10000"/>
          </a:bodyPr>
          <a:lstStyle/>
          <a:p>
            <a:r>
              <a:rPr lang="et-EE" b="1" dirty="0"/>
              <a:t>Suur tänu, kõigile </a:t>
            </a:r>
            <a:r>
              <a:rPr lang="et-EE" b="1" dirty="0" smtClean="0"/>
              <a:t>andmeesitajatele!</a:t>
            </a:r>
          </a:p>
          <a:p>
            <a:endParaRPr lang="et-EE" b="1" dirty="0"/>
          </a:p>
          <a:p>
            <a:r>
              <a:rPr lang="et-EE" dirty="0"/>
              <a:t>Tänu </a:t>
            </a:r>
            <a:r>
              <a:rPr lang="et-EE" dirty="0" smtClean="0"/>
              <a:t>andmetele</a:t>
            </a:r>
            <a:endParaRPr lang="et-EE" dirty="0"/>
          </a:p>
          <a:p>
            <a:pPr lvl="1"/>
            <a:r>
              <a:rPr lang="et-EE" dirty="0" smtClean="0"/>
              <a:t>Suudetakse paremini </a:t>
            </a:r>
            <a:r>
              <a:rPr lang="et-EE" dirty="0"/>
              <a:t>hinnata</a:t>
            </a:r>
          </a:p>
          <a:p>
            <a:pPr lvl="2"/>
            <a:r>
              <a:rPr lang="et-EE" sz="1900" dirty="0"/>
              <a:t>Eesti majanduse tugevust</a:t>
            </a:r>
          </a:p>
          <a:p>
            <a:pPr lvl="2"/>
            <a:r>
              <a:rPr lang="et-EE" sz="1900" dirty="0"/>
              <a:t>transpordi taristute vajalikkust</a:t>
            </a:r>
          </a:p>
          <a:p>
            <a:pPr lvl="2"/>
            <a:r>
              <a:rPr lang="et-EE" sz="1900" dirty="0" smtClean="0"/>
              <a:t>teenuste väliskaubanduse </a:t>
            </a:r>
            <a:r>
              <a:rPr lang="et-EE" sz="1900" dirty="0"/>
              <a:t>arengut ja teha vastavat </a:t>
            </a:r>
            <a:r>
              <a:rPr lang="et-EE" sz="1900" dirty="0" smtClean="0"/>
              <a:t>poliitikat</a:t>
            </a:r>
          </a:p>
          <a:p>
            <a:pPr lvl="2"/>
            <a:r>
              <a:rPr lang="et-EE" sz="1900" dirty="0"/>
              <a:t>k</a:t>
            </a:r>
            <a:r>
              <a:rPr lang="et-EE" sz="1900" dirty="0" smtClean="0"/>
              <a:t>ujundada erinevate valdkondade strateegiaid</a:t>
            </a:r>
            <a:endParaRPr lang="et-EE" sz="1900" dirty="0"/>
          </a:p>
          <a:p>
            <a:pPr lvl="1"/>
            <a:r>
              <a:rPr lang="et-EE" dirty="0"/>
              <a:t>O</a:t>
            </a:r>
            <a:r>
              <a:rPr lang="et-EE" dirty="0" smtClean="0"/>
              <a:t>n </a:t>
            </a:r>
            <a:r>
              <a:rPr lang="et-EE" dirty="0"/>
              <a:t>olemas sisend</a:t>
            </a:r>
          </a:p>
          <a:p>
            <a:pPr lvl="2"/>
            <a:r>
              <a:rPr lang="et-EE" sz="1900" dirty="0"/>
              <a:t>maksebilansi jooksevkonto koostamiseks</a:t>
            </a:r>
          </a:p>
          <a:p>
            <a:pPr lvl="2"/>
            <a:r>
              <a:rPr lang="et-EE" sz="1900" dirty="0"/>
              <a:t>sisemajanduse koguprodukti (SKP) </a:t>
            </a:r>
            <a:r>
              <a:rPr lang="et-EE" sz="1900" dirty="0" smtClean="0"/>
              <a:t>arvutamiseks</a:t>
            </a:r>
          </a:p>
          <a:p>
            <a:pPr marL="914400" lvl="2" indent="0">
              <a:buNone/>
            </a:pPr>
            <a:endParaRPr lang="et-EE" sz="1900" dirty="0"/>
          </a:p>
          <a:p>
            <a:pPr marL="457200" lvl="1" indent="0">
              <a:buNone/>
            </a:pPr>
            <a:r>
              <a:rPr lang="x-none" sz="2200" dirty="0" smtClean="0"/>
              <a:t>Tähtsamad </a:t>
            </a:r>
            <a:r>
              <a:rPr lang="x-none" sz="2200" dirty="0"/>
              <a:t>kasutajad</a:t>
            </a:r>
            <a:r>
              <a:rPr lang="et-EE" sz="2200" dirty="0"/>
              <a:t> on Eesti </a:t>
            </a:r>
            <a:r>
              <a:rPr lang="et-EE" sz="2200" dirty="0" smtClean="0"/>
              <a:t>Pank, valitsus</a:t>
            </a:r>
            <a:r>
              <a:rPr lang="et-EE" sz="2200" dirty="0"/>
              <a:t>, ministeeriumid</a:t>
            </a:r>
            <a:r>
              <a:rPr lang="et-EE" sz="2200" dirty="0" smtClean="0"/>
              <a:t>, </a:t>
            </a:r>
            <a:r>
              <a:rPr lang="et-EE" sz="2200" dirty="0"/>
              <a:t>teadlased, majandusanalüütikud, meedia.</a:t>
            </a:r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Teenuste väliskaubandusstatistika vajalikkus siseriiklikul tasandil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291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5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t-EE" dirty="0" smtClean="0"/>
              <a:t>Teenuste koondandmeid edastame</a:t>
            </a:r>
            <a:r>
              <a:rPr lang="x-none" dirty="0" smtClean="0"/>
              <a:t> </a:t>
            </a:r>
            <a:endParaRPr lang="et-EE" dirty="0"/>
          </a:p>
          <a:p>
            <a:pPr lvl="1"/>
            <a:r>
              <a:rPr lang="et-EE" dirty="0" err="1"/>
              <a:t>Eurostatile</a:t>
            </a:r>
            <a:r>
              <a:rPr lang="et-EE" dirty="0"/>
              <a:t>, </a:t>
            </a:r>
            <a:r>
              <a:rPr lang="x-none" dirty="0" smtClean="0"/>
              <a:t>OECD</a:t>
            </a:r>
            <a:r>
              <a:rPr lang="et-EE" dirty="0"/>
              <a:t>-</a:t>
            </a:r>
            <a:r>
              <a:rPr lang="et-EE" dirty="0" err="1"/>
              <a:t>le</a:t>
            </a:r>
            <a:r>
              <a:rPr lang="x-none" dirty="0"/>
              <a:t>, </a:t>
            </a:r>
            <a:r>
              <a:rPr lang="et-EE" dirty="0" smtClean="0"/>
              <a:t>IMF-ile</a:t>
            </a:r>
          </a:p>
          <a:p>
            <a:r>
              <a:rPr lang="et-EE" dirty="0" smtClean="0"/>
              <a:t>Andmed</a:t>
            </a:r>
            <a:endParaRPr lang="et-EE" dirty="0"/>
          </a:p>
          <a:p>
            <a:pPr lvl="1"/>
            <a:r>
              <a:rPr lang="et-EE" dirty="0"/>
              <a:t>on EL-is kasutusel</a:t>
            </a:r>
          </a:p>
          <a:p>
            <a:pPr lvl="2"/>
            <a:r>
              <a:rPr lang="et-EE" dirty="0" smtClean="0"/>
              <a:t>riikide toimimisest </a:t>
            </a:r>
            <a:r>
              <a:rPr lang="et-EE" dirty="0"/>
              <a:t>ülevaate saamiseks</a:t>
            </a:r>
          </a:p>
          <a:p>
            <a:pPr lvl="2"/>
            <a:r>
              <a:rPr lang="et-EE" dirty="0"/>
              <a:t>m</a:t>
            </a:r>
            <a:r>
              <a:rPr lang="x-none" dirty="0"/>
              <a:t>ajanduse </a:t>
            </a:r>
            <a:r>
              <a:rPr lang="et-EE" dirty="0"/>
              <a:t>analüüsimiseks</a:t>
            </a:r>
          </a:p>
          <a:p>
            <a:pPr lvl="2"/>
            <a:r>
              <a:rPr lang="et-EE" dirty="0"/>
              <a:t>ü</a:t>
            </a:r>
            <a:r>
              <a:rPr lang="x-none" dirty="0"/>
              <a:t>hisraha euro jälgimis</a:t>
            </a:r>
            <a:r>
              <a:rPr lang="et-EE" dirty="0"/>
              <a:t>eks</a:t>
            </a:r>
          </a:p>
          <a:p>
            <a:pPr lvl="1"/>
            <a:r>
              <a:rPr lang="et-EE" dirty="0"/>
              <a:t>on alusinfoks p</a:t>
            </a:r>
            <a:r>
              <a:rPr lang="x-none" dirty="0"/>
              <a:t>oliitiliste ja kaubandusläbirääkimiste </a:t>
            </a:r>
            <a:r>
              <a:rPr lang="x-none" dirty="0" smtClean="0"/>
              <a:t>ettevalmistamisel</a:t>
            </a:r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9285" y="315396"/>
            <a:ext cx="9539653" cy="809493"/>
          </a:xfrm>
        </p:spPr>
        <p:txBody>
          <a:bodyPr>
            <a:normAutofit fontScale="90000"/>
          </a:bodyPr>
          <a:lstStyle/>
          <a:p>
            <a:r>
              <a:rPr lang="et-EE" dirty="0"/>
              <a:t>Teenuste väliskaubandusstatistika vajalikkus </a:t>
            </a:r>
            <a:r>
              <a:rPr lang="et-EE" dirty="0" smtClean="0"/>
              <a:t>rahvusvahelisel tasandil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4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6</a:t>
            </a:fld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400" dirty="0" smtClean="0"/>
              <a:t>Ettevõtted </a:t>
            </a:r>
            <a:r>
              <a:rPr lang="et-EE" sz="2400" dirty="0"/>
              <a:t>on kasutanud </a:t>
            </a:r>
          </a:p>
          <a:p>
            <a:pPr lvl="1"/>
            <a:r>
              <a:rPr lang="et-EE" sz="2200" dirty="0"/>
              <a:t>t</a:t>
            </a:r>
            <a:r>
              <a:rPr lang="x-none" sz="2200" dirty="0"/>
              <a:t>uru-uuringute</a:t>
            </a:r>
            <a:r>
              <a:rPr lang="et-EE" sz="2200" dirty="0" err="1"/>
              <a:t>ks</a:t>
            </a:r>
            <a:r>
              <a:rPr lang="et-EE" sz="2200" dirty="0"/>
              <a:t> </a:t>
            </a:r>
          </a:p>
          <a:p>
            <a:pPr lvl="2"/>
            <a:r>
              <a:rPr lang="et-EE" sz="2000" dirty="0"/>
              <a:t>oma positsiooni teadmiseks</a:t>
            </a:r>
          </a:p>
          <a:p>
            <a:pPr lvl="3"/>
            <a:r>
              <a:rPr lang="et-EE" sz="1800" dirty="0"/>
              <a:t>tegevusalas</a:t>
            </a:r>
          </a:p>
          <a:p>
            <a:pPr lvl="3"/>
            <a:r>
              <a:rPr lang="et-EE" sz="1800" dirty="0" smtClean="0"/>
              <a:t>teenuste lõikes</a:t>
            </a:r>
            <a:endParaRPr lang="et-EE" sz="1800" dirty="0"/>
          </a:p>
          <a:p>
            <a:pPr lvl="2"/>
            <a:r>
              <a:rPr lang="et-EE" sz="2000" dirty="0"/>
              <a:t>konkurentsi tunnetuseks</a:t>
            </a:r>
          </a:p>
          <a:p>
            <a:pPr lvl="2"/>
            <a:r>
              <a:rPr lang="et-EE" sz="2000" dirty="0" smtClean="0"/>
              <a:t>teenuste </a:t>
            </a:r>
            <a:r>
              <a:rPr lang="et-EE" sz="2000" dirty="0"/>
              <a:t>nõudluse analüüsiks</a:t>
            </a:r>
          </a:p>
          <a:p>
            <a:pPr lvl="1"/>
            <a:r>
              <a:rPr lang="et-EE" sz="2200" dirty="0"/>
              <a:t>Läbirääkimisteks</a:t>
            </a:r>
          </a:p>
          <a:p>
            <a:pPr lvl="2"/>
            <a:r>
              <a:rPr lang="et-EE" sz="2000" dirty="0" smtClean="0"/>
              <a:t>riikide </a:t>
            </a:r>
            <a:r>
              <a:rPr lang="et-EE" sz="2000" dirty="0"/>
              <a:t>vajadused</a:t>
            </a:r>
          </a:p>
          <a:p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Andmete kasulikkus ettevõtetele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430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7</a:t>
            </a:fld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Statistikaameti koduleht </a:t>
            </a:r>
            <a:r>
              <a:rPr lang="et-EE" dirty="0" smtClean="0">
                <a:hlinkClick r:id="rId2"/>
              </a:rPr>
              <a:t>www.stat.ee</a:t>
            </a:r>
            <a:endParaRPr lang="et-EE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961571" y="1110953"/>
            <a:ext cx="4463619" cy="395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858" y="1483590"/>
            <a:ext cx="4529759" cy="21751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93317" y="2532924"/>
            <a:ext cx="1257300" cy="54512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ectangle 7"/>
          <p:cNvSpPr/>
          <p:nvPr/>
        </p:nvSpPr>
        <p:spPr>
          <a:xfrm>
            <a:off x="6720858" y="4111567"/>
            <a:ext cx="5278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5"/>
              </a:rPr>
              <a:t>https://</a:t>
            </a:r>
            <a:r>
              <a:rPr lang="et-EE" dirty="0" smtClean="0">
                <a:hlinkClick r:id="rId5"/>
              </a:rPr>
              <a:t>www.stat.ee/et/avasta-statistikat/valdkonnad/majandus/valiskaubandus</a:t>
            </a:r>
          </a:p>
          <a:p>
            <a:endParaRPr lang="et-EE" dirty="0" smtClean="0">
              <a:hlinkClick r:id="rId5"/>
            </a:endParaRPr>
          </a:p>
          <a:p>
            <a:endParaRPr lang="et-EE" dirty="0"/>
          </a:p>
        </p:txBody>
      </p:sp>
      <p:sp>
        <p:nvSpPr>
          <p:cNvPr id="9" name="Rectangle 8"/>
          <p:cNvSpPr/>
          <p:nvPr/>
        </p:nvSpPr>
        <p:spPr>
          <a:xfrm>
            <a:off x="2520000" y="504514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dirty="0">
                <a:hlinkClick r:id="rId5"/>
              </a:rPr>
              <a:t>https://</a:t>
            </a:r>
            <a:r>
              <a:rPr lang="et-EE" dirty="0" smtClean="0">
                <a:hlinkClick r:id="rId5"/>
              </a:rPr>
              <a:t>www.stat.ee/et/avasta-statistikat/valdkonnad/majandus/valiskaubandus/teenuste-eksport</a:t>
            </a:r>
            <a:endParaRPr lang="et-EE" dirty="0" smtClean="0"/>
          </a:p>
          <a:p>
            <a:r>
              <a:rPr lang="et-EE" dirty="0">
                <a:hlinkClick r:id="rId5"/>
              </a:rPr>
              <a:t>https://</a:t>
            </a:r>
            <a:r>
              <a:rPr lang="et-EE" dirty="0" smtClean="0">
                <a:hlinkClick r:id="rId5"/>
              </a:rPr>
              <a:t>www.stat.ee/et/avasta-statistikat/valdkonnad/majandus/valiskaubandus/teenuste-import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895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8</a:t>
            </a:fld>
            <a:endParaRPr lang="et-E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Andmebaas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15" y="1110953"/>
            <a:ext cx="9561477" cy="4370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15" y="1920446"/>
            <a:ext cx="7325028" cy="38313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90847" y="3754050"/>
            <a:ext cx="6107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4"/>
              </a:rPr>
              <a:t>https://andmed.stat.ee/et/stat/majandus__valiskaubandus__</a:t>
            </a:r>
            <a:r>
              <a:rPr lang="et-EE" dirty="0" smtClean="0">
                <a:hlinkClick r:id="rId4"/>
              </a:rPr>
              <a:t>teenuste_valiskaubandus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891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5FB9A-5FEA-4486-902A-E9C47A7B21EC}" type="slidenum">
              <a:rPr lang="et-EE" smtClean="0"/>
              <a:pPr/>
              <a:t>9</a:t>
            </a:fld>
            <a:endParaRPr lang="et-E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20000" y="1405548"/>
            <a:ext cx="8561401" cy="39592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Eurostati</a:t>
            </a:r>
            <a:r>
              <a:rPr lang="et-EE" dirty="0" smtClean="0"/>
              <a:t> andmebaas</a:t>
            </a:r>
            <a:endParaRPr lang="et-EE" dirty="0"/>
          </a:p>
        </p:txBody>
      </p:sp>
      <p:sp>
        <p:nvSpPr>
          <p:cNvPr id="6" name="Rectangle 5"/>
          <p:cNvSpPr/>
          <p:nvPr/>
        </p:nvSpPr>
        <p:spPr>
          <a:xfrm>
            <a:off x="4103077" y="448761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ec.europa.eu/eurostat/web/international-trade-in-services/overview</a:t>
            </a:r>
          </a:p>
          <a:p>
            <a:endParaRPr lang="et-EE" dirty="0">
              <a:hlinkClick r:id="rId3"/>
            </a:endParaRPr>
          </a:p>
          <a:p>
            <a:r>
              <a:rPr lang="et-EE" dirty="0" smtClean="0">
                <a:hlinkClick r:id="rId3"/>
              </a:rPr>
              <a:t>https</a:t>
            </a:r>
            <a:r>
              <a:rPr lang="et-EE" dirty="0">
                <a:hlinkClick r:id="rId3"/>
              </a:rPr>
              <a:t>://</a:t>
            </a:r>
            <a:r>
              <a:rPr lang="et-EE" dirty="0" smtClean="0">
                <a:hlinkClick r:id="rId3"/>
              </a:rPr>
              <a:t>ec.europa.eu/eurostat/web/international-trade-in-services/data/database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025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tatisitikaam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F1A84"/>
      </a:accent1>
      <a:accent2>
        <a:srgbClr val="F58FA9"/>
      </a:accent2>
      <a:accent3>
        <a:srgbClr val="FFBC45"/>
      </a:accent3>
      <a:accent4>
        <a:srgbClr val="3AD8CC"/>
      </a:accent4>
      <a:accent5>
        <a:srgbClr val="0F4FEF"/>
      </a:accent5>
      <a:accent6>
        <a:srgbClr val="F7694F"/>
      </a:accent6>
      <a:hlink>
        <a:srgbClr val="0000FF"/>
      </a:hlink>
      <a:folHlink>
        <a:srgbClr val="800080"/>
      </a:folHlink>
    </a:clrScheme>
    <a:fontScheme name="Statistikaamet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SA100.pptx" id="{E0F0B836-3597-40FF-BF6D-0DDB1E530096}" vid="{1EE5D567-3D9F-493A-A6E6-94EAADFC00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491</TotalTime>
  <Words>1856</Words>
  <Application>Microsoft Office PowerPoint</Application>
  <PresentationFormat>Widescreen</PresentationFormat>
  <Paragraphs>293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Helvetica</vt:lpstr>
      <vt:lpstr>Roboto</vt:lpstr>
      <vt:lpstr>Roboto Light</vt:lpstr>
      <vt:lpstr>Office Theme</vt:lpstr>
      <vt:lpstr>Worksheet</vt:lpstr>
      <vt:lpstr>Teenuste väliskaubandusstatistika</vt:lpstr>
      <vt:lpstr>Teemad</vt:lpstr>
      <vt:lpstr>Mis on teenuste väliskaubandus</vt:lpstr>
      <vt:lpstr>Teenuste väliskaubandusstatistika vajalikkus siseriiklikul tasandil</vt:lpstr>
      <vt:lpstr>Teenuste väliskaubandusstatistika vajalikkus rahvusvahelisel tasandil</vt:lpstr>
      <vt:lpstr>Andmete kasulikkus ettevõtetele</vt:lpstr>
      <vt:lpstr>Statistikaameti koduleht www.stat.ee</vt:lpstr>
      <vt:lpstr>Andmebaas</vt:lpstr>
      <vt:lpstr>Eurostati andmebaas</vt:lpstr>
      <vt:lpstr>Milliseid teenuseid kajastatakse</vt:lpstr>
      <vt:lpstr>Kuidas tekib kohustus</vt:lpstr>
      <vt:lpstr>Teenuste ekspordi valimi arvutamise reeglid</vt:lpstr>
      <vt:lpstr>Teenuste impordi valimi arvutaise reeglid</vt:lpstr>
      <vt:lpstr>Kui kaua peab esitama</vt:lpstr>
      <vt:lpstr>Kus ja millal tuleb andmeid esitada</vt:lpstr>
      <vt:lpstr>Küsimustiku täitmine, kui tehinguid ei toimu</vt:lpstr>
      <vt:lpstr>Kuidas on tagatud andmete konfidentsiaalsus</vt:lpstr>
      <vt:lpstr>Milliseid andmeid küsimustikus küsitakse</vt:lpstr>
      <vt:lpstr>Küsimustiku näidis</vt:lpstr>
      <vt:lpstr>Tehing teenusega</vt:lpstr>
      <vt:lpstr>Teenuse ja muu tehingu kood</vt:lpstr>
      <vt:lpstr>Teenuste käsiraamat</vt:lpstr>
      <vt:lpstr>Mitteresidendi riigi kood</vt:lpstr>
      <vt:lpstr>Teenuse maksumus</vt:lpstr>
      <vt:lpstr>Teenuse osutamise peamine viis</vt:lpstr>
      <vt:lpstr>Teenuste osutamisviis</vt:lpstr>
      <vt:lpstr>Teenuse osutamise peamise viisi osatähtsus</vt:lpstr>
      <vt:lpstr>Märkus</vt:lpstr>
      <vt:lpstr>Metoodika erisused - Kindlustus</vt:lpstr>
      <vt:lpstr>Reisiteenuste kajastamine</vt:lpstr>
      <vt:lpstr>Näited erinevate teenuste kajastamise osas</vt:lpstr>
      <vt:lpstr>Juhtumid erinevate teenuste kajastamisel</vt:lpstr>
      <vt:lpstr>Mitteresidendi riigi koodi erisused</vt:lpstr>
      <vt:lpstr>Käibemaksukohustuslaseks registreerumine välisriigis</vt:lpstr>
      <vt:lpstr>Kreeditarved</vt:lpstr>
      <vt:lpstr>Täiendavad materjalid</vt:lpstr>
      <vt:lpstr>Tänan!</vt:lpstr>
    </vt:vector>
  </TitlesOfParts>
  <Company>RMIT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Teenuste väliskaubandusstatistika</dc:title>
  <dc:creator>Evelin Puura</dc:creator>
  <cp:lastModifiedBy>Evelin Puura</cp:lastModifiedBy>
  <cp:revision>31</cp:revision>
  <dcterms:created xsi:type="dcterms:W3CDTF">2021-07-06T13:48:41Z</dcterms:created>
  <dcterms:modified xsi:type="dcterms:W3CDTF">2021-10-12T11:55:53Z</dcterms:modified>
</cp:coreProperties>
</file>